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7" r:id="rId2"/>
    <p:sldId id="476" r:id="rId3"/>
    <p:sldId id="446" r:id="rId4"/>
    <p:sldId id="508" r:id="rId5"/>
    <p:sldId id="509" r:id="rId6"/>
    <p:sldId id="529" r:id="rId7"/>
    <p:sldId id="549" r:id="rId8"/>
    <p:sldId id="550" r:id="rId9"/>
    <p:sldId id="551" r:id="rId10"/>
    <p:sldId id="530" r:id="rId11"/>
    <p:sldId id="448" r:id="rId12"/>
    <p:sldId id="532" r:id="rId13"/>
    <p:sldId id="531" r:id="rId14"/>
    <p:sldId id="533" r:id="rId15"/>
    <p:sldId id="534" r:id="rId16"/>
    <p:sldId id="535" r:id="rId17"/>
    <p:sldId id="536" r:id="rId18"/>
    <p:sldId id="537" r:id="rId19"/>
    <p:sldId id="538" r:id="rId20"/>
    <p:sldId id="539" r:id="rId21"/>
    <p:sldId id="540" r:id="rId22"/>
    <p:sldId id="552" r:id="rId23"/>
    <p:sldId id="555" r:id="rId24"/>
    <p:sldId id="553" r:id="rId25"/>
    <p:sldId id="467" r:id="rId2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4">
          <p15:clr>
            <a:srgbClr val="A4A3A4"/>
          </p15:clr>
        </p15:guide>
        <p15:guide id="2" pos="36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hp" initials="zhp" lastIdx="4" clrIdx="0"/>
  <p:cmAuthor id="7" name="1461244" initials="1" lastIdx="2" clrIdx="6"/>
  <p:cmAuthor id="1" name="Bo Wang" initials="BW" lastIdx="2" clrIdx="0"/>
  <p:cmAuthor id="2" name="作者" initials="A" lastIdx="0" clrIdx="1"/>
  <p:cmAuthor id="3" name="赵 易" initials="赵" lastIdx="3" clrIdx="2"/>
  <p:cmAuthor id="4" name="377463855@qq.com" initials="3" lastIdx="2" clrIdx="3"/>
  <p:cmAuthor id="5" name="fangke" initials="f" lastIdx="6"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546A"/>
    <a:srgbClr val="FB5F09"/>
    <a:srgbClr val="ED7D31"/>
    <a:srgbClr val="FAEFDE"/>
    <a:srgbClr val="5B9BD5"/>
    <a:srgbClr val="BDD7EE"/>
    <a:srgbClr val="B6002A"/>
    <a:srgbClr val="F8CBAD"/>
    <a:srgbClr val="FFBD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8" autoAdjust="0"/>
    <p:restoredTop sz="91701"/>
  </p:normalViewPr>
  <p:slideViewPr>
    <p:cSldViewPr snapToGrid="0" showGuides="1">
      <p:cViewPr varScale="1">
        <p:scale>
          <a:sx n="66" d="100"/>
          <a:sy n="66" d="100"/>
        </p:scale>
        <p:origin x="1008" y="60"/>
      </p:cViewPr>
      <p:guideLst>
        <p:guide orient="horz" pos="2174"/>
        <p:guide pos="3692"/>
      </p:guideLst>
    </p:cSldViewPr>
  </p:slideViewPr>
  <p:notesTextViewPr>
    <p:cViewPr>
      <p:scale>
        <a:sx n="3" d="2"/>
        <a:sy n="3" d="2"/>
      </p:scale>
      <p:origin x="0" y="0"/>
    </p:cViewPr>
  </p:notesTextViewPr>
  <p:notesViewPr>
    <p:cSldViewPr snapToGrid="0">
      <p:cViewPr varScale="1">
        <p:scale>
          <a:sx n="86" d="100"/>
          <a:sy n="86" d="100"/>
        </p:scale>
        <p:origin x="4504" y="232"/>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2023/8/7</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2023/8/7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125546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361623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901040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1624111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059183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399990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88636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1101699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71435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3211429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2931648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4138957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557231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4283907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16087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339987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3062518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227346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2023/8/7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1" name="标题 10"/>
          <p:cNvSpPr>
            <a:spLocks noGrp="1"/>
          </p:cNvSpPr>
          <p:nvPr>
            <p:ph type="title"/>
          </p:nvPr>
        </p:nvSpPr>
        <p:spPr>
          <a:xfrm>
            <a:off x="1047337" y="319061"/>
            <a:ext cx="6666069" cy="581350"/>
          </a:xfrm>
        </p:spPr>
        <p:txBody>
          <a:bodyPr>
            <a:noAutofit/>
          </a:bodyPr>
          <a:lstStyle>
            <a:lvl1pPr>
              <a:defRPr sz="2400">
                <a:latin typeface="微软雅黑" panose="020B0503020204020204" charset="-122"/>
                <a:ea typeface="微软雅黑" panose="020B0503020204020204" charset="-122"/>
              </a:defRPr>
            </a:lvl1pPr>
          </a:lstStyle>
          <a:p>
            <a:r>
              <a:rPr lang="zh-CN" altLang="en-US" dirty="0"/>
              <a:t>单击此处编辑母版标题样式</a:t>
            </a:r>
          </a:p>
        </p:txBody>
      </p:sp>
      <p:pic>
        <p:nvPicPr>
          <p:cNvPr id="2" name="图片 1"/>
          <p:cNvPicPr>
            <a:picLocks noChangeAspect="1"/>
          </p:cNvPicPr>
          <p:nvPr userDrawn="1"/>
        </p:nvPicPr>
        <p:blipFill>
          <a:blip r:embed="rId2"/>
          <a:stretch>
            <a:fillRect/>
          </a:stretch>
        </p:blipFill>
        <p:spPr>
          <a:xfrm>
            <a:off x="357698" y="319061"/>
            <a:ext cx="581350" cy="581350"/>
          </a:xfrm>
          <a:prstGeom prst="rect">
            <a:avLst/>
          </a:prstGeom>
        </p:spPr>
      </p:pic>
      <p:sp>
        <p:nvSpPr>
          <p:cNvPr id="3" name="矩形 2"/>
          <p:cNvSpPr/>
          <p:nvPr userDrawn="1"/>
        </p:nvSpPr>
        <p:spPr>
          <a:xfrm>
            <a:off x="357698" y="995093"/>
            <a:ext cx="581350" cy="59865"/>
          </a:xfrm>
          <a:prstGeom prst="rect">
            <a:avLst/>
          </a:prstGeom>
          <a:solidFill>
            <a:srgbClr val="92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939048" y="995092"/>
            <a:ext cx="10895254" cy="598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2023/8/7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2023/8/7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2023/8/7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2023/8/7</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2023/8/7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jpe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矩形 8"/>
          <p:cNvSpPr/>
          <p:nvPr/>
        </p:nvSpPr>
        <p:spPr>
          <a:xfrm>
            <a:off x="0" y="6350"/>
            <a:ext cx="12192000" cy="186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10160" y="1953895"/>
            <a:ext cx="12181840" cy="243649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3">
            <a:alphaModFix amt="12000"/>
          </a:blip>
          <a:srcRect t="6739" b="50890"/>
          <a:stretch>
            <a:fillRect/>
          </a:stretch>
        </p:blipFill>
        <p:spPr>
          <a:xfrm>
            <a:off x="0" y="1955876"/>
            <a:ext cx="12192000" cy="2421466"/>
          </a:xfrm>
          <a:prstGeom prst="rect">
            <a:avLst/>
          </a:prstGeom>
        </p:spPr>
      </p:pic>
      <p:sp>
        <p:nvSpPr>
          <p:cNvPr id="7" name="矩形 29"/>
          <p:cNvSpPr/>
          <p:nvPr/>
        </p:nvSpPr>
        <p:spPr>
          <a:xfrm rot="2700000">
            <a:off x="5554134" y="3784145"/>
            <a:ext cx="1083733" cy="1083733"/>
          </a:xfrm>
          <a:custGeom>
            <a:avLst/>
            <a:gdLst>
              <a:gd name="connsiteX0" fmla="*/ 0 w 1083733"/>
              <a:gd name="connsiteY0" fmla="*/ 0 h 1083733"/>
              <a:gd name="connsiteX1" fmla="*/ 1083733 w 1083733"/>
              <a:gd name="connsiteY1" fmla="*/ 0 h 1083733"/>
              <a:gd name="connsiteX2" fmla="*/ 1083733 w 1083733"/>
              <a:gd name="connsiteY2" fmla="*/ 1083733 h 1083733"/>
              <a:gd name="connsiteX3" fmla="*/ 0 w 1083733"/>
              <a:gd name="connsiteY3" fmla="*/ 1083733 h 1083733"/>
              <a:gd name="connsiteX4" fmla="*/ 0 w 1083733"/>
              <a:gd name="connsiteY4" fmla="*/ 0 h 1083733"/>
              <a:gd name="connsiteX0-1" fmla="*/ 575455 w 1083733"/>
              <a:gd name="connsiteY0-2" fmla="*/ 510797 h 1083733"/>
              <a:gd name="connsiteX1-3" fmla="*/ 1083733 w 1083733"/>
              <a:gd name="connsiteY1-4" fmla="*/ 0 h 1083733"/>
              <a:gd name="connsiteX2-5" fmla="*/ 1083733 w 1083733"/>
              <a:gd name="connsiteY2-6" fmla="*/ 1083733 h 1083733"/>
              <a:gd name="connsiteX3-7" fmla="*/ 0 w 1083733"/>
              <a:gd name="connsiteY3-8" fmla="*/ 1083733 h 1083733"/>
              <a:gd name="connsiteX4-9" fmla="*/ 575455 w 1083733"/>
              <a:gd name="connsiteY4-10" fmla="*/ 510797 h 10837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3733" h="1083733">
                <a:moveTo>
                  <a:pt x="575455" y="510797"/>
                </a:moveTo>
                <a:lnTo>
                  <a:pt x="1083733" y="0"/>
                </a:lnTo>
                <a:lnTo>
                  <a:pt x="1083733" y="1083733"/>
                </a:lnTo>
                <a:lnTo>
                  <a:pt x="0" y="1083733"/>
                </a:lnTo>
                <a:lnTo>
                  <a:pt x="575455" y="510797"/>
                </a:lnTo>
                <a:close/>
              </a:path>
            </a:pathLst>
          </a:custGeom>
          <a:noFill/>
          <a:ln w="76200">
            <a:solidFill>
              <a:schemeClr val="bg1">
                <a:lumMod val="65000"/>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28"/>
          <p:cNvSpPr/>
          <p:nvPr/>
        </p:nvSpPr>
        <p:spPr>
          <a:xfrm rot="2700000">
            <a:off x="5554134" y="3581399"/>
            <a:ext cx="1083733" cy="1083733"/>
          </a:xfrm>
          <a:custGeom>
            <a:avLst/>
            <a:gdLst>
              <a:gd name="connsiteX0" fmla="*/ 0 w 1083733"/>
              <a:gd name="connsiteY0" fmla="*/ 0 h 1083733"/>
              <a:gd name="connsiteX1" fmla="*/ 1083733 w 1083733"/>
              <a:gd name="connsiteY1" fmla="*/ 0 h 1083733"/>
              <a:gd name="connsiteX2" fmla="*/ 1083733 w 1083733"/>
              <a:gd name="connsiteY2" fmla="*/ 1083733 h 1083733"/>
              <a:gd name="connsiteX3" fmla="*/ 0 w 1083733"/>
              <a:gd name="connsiteY3" fmla="*/ 1083733 h 1083733"/>
              <a:gd name="connsiteX4" fmla="*/ 0 w 1083733"/>
              <a:gd name="connsiteY4" fmla="*/ 0 h 1083733"/>
              <a:gd name="connsiteX0-1" fmla="*/ 543127 w 1083733"/>
              <a:gd name="connsiteY0-2" fmla="*/ 543126 h 1083733"/>
              <a:gd name="connsiteX1-3" fmla="*/ 1083733 w 1083733"/>
              <a:gd name="connsiteY1-4" fmla="*/ 0 h 1083733"/>
              <a:gd name="connsiteX2-5" fmla="*/ 1083733 w 1083733"/>
              <a:gd name="connsiteY2-6" fmla="*/ 1083733 h 1083733"/>
              <a:gd name="connsiteX3-7" fmla="*/ 0 w 1083733"/>
              <a:gd name="connsiteY3-8" fmla="*/ 1083733 h 1083733"/>
              <a:gd name="connsiteX4-9" fmla="*/ 543127 w 1083733"/>
              <a:gd name="connsiteY4-10" fmla="*/ 543126 h 10837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3733" h="1083733">
                <a:moveTo>
                  <a:pt x="543127" y="543126"/>
                </a:moveTo>
                <a:lnTo>
                  <a:pt x="1083733" y="0"/>
                </a:lnTo>
                <a:lnTo>
                  <a:pt x="1083733" y="1083733"/>
                </a:lnTo>
                <a:lnTo>
                  <a:pt x="0" y="1083733"/>
                </a:lnTo>
                <a:lnTo>
                  <a:pt x="543127" y="543126"/>
                </a:lnTo>
                <a:close/>
              </a:path>
            </a:pathLst>
          </a:custGeom>
          <a:solidFill>
            <a:srgbClr val="A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4436532" y="3980793"/>
            <a:ext cx="3318933" cy="1424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213360" y="2204720"/>
            <a:ext cx="11765280" cy="1754326"/>
          </a:xfrm>
          <a:prstGeom prst="rect">
            <a:avLst/>
          </a:prstGeom>
          <a:noFill/>
          <a:effectLst>
            <a:reflection blurRad="6350" stA="32000" endPos="56000" dir="5400000" sy="-100000" algn="bl" rotWithShape="0"/>
          </a:effectLst>
        </p:spPr>
        <p:txBody>
          <a:bodyPr wrap="square" rtlCol="0">
            <a:spAutoFit/>
          </a:bodyPr>
          <a:lstStyle/>
          <a:p>
            <a:pPr algn="ctr"/>
            <a:r>
              <a:rPr lang="zh-CN" altLang="zh-CN" sz="5400" b="1" dirty="0">
                <a:solidFill>
                  <a:schemeClr val="bg1"/>
                </a:solidFill>
                <a:latin typeface="微软雅黑" panose="020B0503020204020204" pitchFamily="34" charset="-122"/>
                <a:ea typeface="微软雅黑" panose="020B0503020204020204" pitchFamily="34" charset="-122"/>
              </a:rPr>
              <a:t>202</a:t>
            </a:r>
            <a:r>
              <a:rPr lang="en-US" altLang="zh-CN" sz="5400" b="1" dirty="0">
                <a:solidFill>
                  <a:schemeClr val="bg1"/>
                </a:solidFill>
                <a:latin typeface="微软雅黑" panose="020B0503020204020204" pitchFamily="34" charset="-122"/>
                <a:ea typeface="微软雅黑" panose="020B0503020204020204" pitchFamily="34" charset="-122"/>
              </a:rPr>
              <a:t>3</a:t>
            </a:r>
            <a:r>
              <a:rPr lang="zh-CN" altLang="zh-CN" sz="5400" b="1" dirty="0">
                <a:solidFill>
                  <a:schemeClr val="bg1"/>
                </a:solidFill>
                <a:latin typeface="微软雅黑" panose="020B0503020204020204" pitchFamily="34" charset="-122"/>
                <a:ea typeface="微软雅黑" panose="020B0503020204020204" pitchFamily="34" charset="-122"/>
              </a:rPr>
              <a:t> Call for code </a:t>
            </a:r>
            <a:endParaRPr lang="en-US" altLang="zh-CN" sz="5400" b="1" dirty="0">
              <a:solidFill>
                <a:schemeClr val="bg1"/>
              </a:solidFill>
              <a:latin typeface="微软雅黑" panose="020B0503020204020204" pitchFamily="34" charset="-122"/>
              <a:ea typeface="微软雅黑" panose="020B0503020204020204" pitchFamily="34" charset="-122"/>
            </a:endParaRPr>
          </a:p>
          <a:p>
            <a:pPr algn="ctr"/>
            <a:r>
              <a:rPr lang="en-US" altLang="zh-CN" sz="3600" b="1" dirty="0">
                <a:solidFill>
                  <a:schemeClr val="bg1"/>
                </a:solidFill>
                <a:latin typeface="微软雅黑" panose="020B0503020204020204" charset="-122"/>
                <a:ea typeface="微软雅黑" panose="020B0503020204020204" charset="-122"/>
                <a:sym typeface="+mn-ea"/>
              </a:rPr>
              <a:t>--</a:t>
            </a:r>
            <a:r>
              <a:rPr lang="en-US" altLang="zh-CN" sz="1800" b="1" kern="100" dirty="0">
                <a:effectLst/>
                <a:latin typeface="Malgun Gothic" panose="020B0503020000020004" pitchFamily="34" charset="-127"/>
                <a:ea typeface="宋体" panose="02010600030101010101" pitchFamily="2" charset="-122"/>
                <a:cs typeface="Times New Roman" panose="02020603050405020304" pitchFamily="18" charset="0"/>
              </a:rPr>
              <a:t> </a:t>
            </a:r>
            <a:r>
              <a:rPr lang="en-US" altLang="zh-CN" sz="5400" b="1" dirty="0">
                <a:solidFill>
                  <a:schemeClr val="bg1"/>
                </a:solidFill>
                <a:latin typeface="微软雅黑" panose="020B0503020204020204" pitchFamily="34" charset="-122"/>
                <a:ea typeface="微软雅黑" panose="020B0503020204020204" pitchFamily="34" charset="-122"/>
              </a:rPr>
              <a:t>Water quality optimizer</a:t>
            </a:r>
            <a:endParaRPr lang="zh-CN" altLang="zh-CN" sz="54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4498690"/>
            <a:ext cx="12192000" cy="153387"/>
          </a:xfrm>
          <a:prstGeom prst="rect">
            <a:avLst/>
          </a:prstGeom>
          <a:gradFill>
            <a:gsLst>
              <a:gs pos="50000">
                <a:schemeClr val="bg1">
                  <a:lumMod val="65000"/>
                </a:schemeClr>
              </a:gs>
              <a:gs pos="0">
                <a:schemeClr val="bg1">
                  <a:lumMod val="95000"/>
                  <a:alpha val="38000"/>
                </a:schemeClr>
              </a:gs>
              <a:gs pos="99000">
                <a:schemeClr val="bg1">
                  <a:lumMod val="95000"/>
                  <a:alpha val="38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DCIM(1)"/>
          <p:cNvPicPr>
            <a:picLocks noChangeAspect="1"/>
          </p:cNvPicPr>
          <p:nvPr/>
        </p:nvPicPr>
        <p:blipFill>
          <a:blip r:embed="rId4"/>
          <a:stretch>
            <a:fillRect/>
          </a:stretch>
        </p:blipFill>
        <p:spPr>
          <a:xfrm>
            <a:off x="353060" y="344170"/>
            <a:ext cx="1592580" cy="659130"/>
          </a:xfrm>
          <a:prstGeom prst="rect">
            <a:avLst/>
          </a:prstGeom>
        </p:spPr>
      </p:pic>
      <p:sp>
        <p:nvSpPr>
          <p:cNvPr id="4" name="矩形 3"/>
          <p:cNvSpPr/>
          <p:nvPr/>
        </p:nvSpPr>
        <p:spPr>
          <a:xfrm>
            <a:off x="0" y="4379595"/>
            <a:ext cx="12192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Rectangle 3"/>
          <p:cNvSpPr txBox="1">
            <a:spLocks noChangeArrowheads="1"/>
          </p:cNvSpPr>
          <p:nvPr/>
        </p:nvSpPr>
        <p:spPr>
          <a:xfrm>
            <a:off x="4088130" y="5329555"/>
            <a:ext cx="4025900" cy="3352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楷体" panose="02010609060101010101" pitchFamily="49" charset="-122"/>
                <a:ea typeface="楷体" panose="02010609060101010101" pitchFamily="49"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楷体" panose="02010609060101010101" pitchFamily="49" charset="-122"/>
                <a:ea typeface="楷体" panose="02010609060101010101" pitchFamily="49" charset="-122"/>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楷体" panose="02010609060101010101" pitchFamily="49" charset="-122"/>
                <a:ea typeface="楷体" panose="02010609060101010101" pitchFamily="49" charset="-122"/>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楷体" panose="02010609060101010101" pitchFamily="49" charset="-122"/>
                <a:ea typeface="楷体" panose="02010609060101010101" pitchFamily="49" charset="-122"/>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楷体" panose="02010609060101010101" pitchFamily="49" charset="-122"/>
                <a:ea typeface="楷体" panose="02010609060101010101" pitchFamily="49"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800" b="1" dirty="0">
                <a:solidFill>
                  <a:schemeClr val="bg1"/>
                </a:solidFill>
                <a:latin typeface="微软雅黑" panose="020B0503020204020204" charset="-122"/>
                <a:ea typeface="微软雅黑" panose="020B0503020204020204" charset="-122"/>
                <a:cs typeface="微软雅黑" panose="020B0503020204020204" charset="-122"/>
              </a:rPr>
              <a:t>August 2023</a:t>
            </a:r>
            <a:endParaRPr lang="zh-CN" altLang="en-US" sz="1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885055" y="5902325"/>
            <a:ext cx="2421255" cy="368300"/>
          </a:xfrm>
          <a:prstGeom prst="rect">
            <a:avLst/>
          </a:prstGeom>
          <a:noFill/>
        </p:spPr>
        <p:txBody>
          <a:bodyPr wrap="none" rtlCol="0" anchor="t">
            <a:spAutoFit/>
          </a:bodyPr>
          <a:lstStyle/>
          <a:p>
            <a:pPr algn="ctr"/>
            <a:r>
              <a:rPr lang="zh-CN" altLang="en-US" b="1" dirty="0">
                <a:solidFill>
                  <a:schemeClr val="bg1"/>
                </a:solidFill>
                <a:latin typeface="微软雅黑" panose="020B0503020204020204" charset="-122"/>
                <a:ea typeface="微软雅黑" panose="020B0503020204020204" charset="-122"/>
                <a:sym typeface="+mn-ea"/>
              </a:rPr>
              <a:t>Smart water source</a:t>
            </a:r>
            <a:endParaRPr lang="zh-CN" altLang="en-US" dirty="0"/>
          </a:p>
        </p:txBody>
      </p:sp>
      <p:sp>
        <p:nvSpPr>
          <p:cNvPr id="10" name="灯片编号占位符 9"/>
          <p:cNvSpPr>
            <a:spLocks noGrp="1"/>
          </p:cNvSpPr>
          <p:nvPr>
            <p:ph type="sldNum" sz="quarter" idx="12"/>
          </p:nvPr>
        </p:nvSpPr>
        <p:spPr/>
        <p:txBody>
          <a:bodyPr/>
          <a:lstStyle/>
          <a:p>
            <a:fld id="{49AE70B2-8BF9-45C0-BB95-33D1B9D3A854}"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38120" y="4402455"/>
            <a:ext cx="9453880" cy="76200"/>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13937FF-64A8-4CE4-A117-A02DE10FDDC4}"/>
              </a:ext>
            </a:extLst>
          </p:cNvPr>
          <p:cNvGrpSpPr/>
          <p:nvPr/>
        </p:nvGrpSpPr>
        <p:grpSpPr>
          <a:xfrm>
            <a:off x="8889457" y="2972344"/>
            <a:ext cx="2551430" cy="1812860"/>
            <a:chOff x="8947513" y="2972344"/>
            <a:chExt cx="2551430" cy="1812860"/>
          </a:xfrm>
        </p:grpSpPr>
        <p:sp>
          <p:nvSpPr>
            <p:cNvPr id="18" name="矩形 17">
              <a:extLst>
                <a:ext uri="{FF2B5EF4-FFF2-40B4-BE49-F238E27FC236}">
                  <a16:creationId xmlns:a16="http://schemas.microsoft.com/office/drawing/2014/main" id="{5D395ED2-A913-46AD-AE07-0F786444A5D1}"/>
                </a:ext>
              </a:extLst>
            </p:cNvPr>
            <p:cNvSpPr/>
            <p:nvPr/>
          </p:nvSpPr>
          <p:spPr>
            <a:xfrm>
              <a:off x="8947513" y="2972344"/>
              <a:ext cx="2551430" cy="1812860"/>
            </a:xfrm>
            <a:prstGeom prst="rect">
              <a:avLst/>
            </a:prstGeom>
            <a:solidFill>
              <a:schemeClr val="bg1"/>
            </a:solidFill>
            <a:ln>
              <a:noFill/>
            </a:ln>
            <a:effectLst>
              <a:outerShdw blurRad="1143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FDAC1A2-9B6D-4522-8D09-D6D859B84C18}"/>
                </a:ext>
              </a:extLst>
            </p:cNvPr>
            <p:cNvSpPr/>
            <p:nvPr/>
          </p:nvSpPr>
          <p:spPr>
            <a:xfrm>
              <a:off x="9228674" y="4419667"/>
              <a:ext cx="1974177" cy="684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标题 13"/>
          <p:cNvSpPr>
            <a:spLocks noGrp="1"/>
          </p:cNvSpPr>
          <p:nvPr>
            <p:ph type="title"/>
          </p:nvPr>
        </p:nvSpPr>
        <p:spPr>
          <a:xfrm>
            <a:off x="3174365" y="1576070"/>
            <a:ext cx="2313940" cy="581660"/>
          </a:xfrm>
        </p:spPr>
        <p:txBody>
          <a:bodyPr>
            <a:normAutofit fontScale="90000"/>
          </a:bodyPr>
          <a:lstStyle/>
          <a:p>
            <a:pPr algn="ctr"/>
            <a:r>
              <a:rPr lang="en-US" altLang="zh-CN" sz="3600" b="1" dirty="0">
                <a:solidFill>
                  <a:schemeClr val="bg1">
                    <a:lumMod val="50000"/>
                  </a:schemeClr>
                </a:solidFill>
                <a:effectLst/>
              </a:rPr>
              <a:t>directory</a:t>
            </a:r>
            <a:endParaRPr lang="zh-CN" altLang="en-US" sz="3600" b="1" dirty="0">
              <a:solidFill>
                <a:schemeClr val="bg1">
                  <a:lumMod val="50000"/>
                </a:schemeClr>
              </a:solidFill>
              <a:effectLst/>
            </a:endParaRPr>
          </a:p>
        </p:txBody>
      </p:sp>
      <p:sp>
        <p:nvSpPr>
          <p:cNvPr id="5" name="矩形 4"/>
          <p:cNvSpPr/>
          <p:nvPr/>
        </p:nvSpPr>
        <p:spPr>
          <a:xfrm>
            <a:off x="-10160" y="1576070"/>
            <a:ext cx="2668270" cy="581660"/>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115820" y="1576070"/>
            <a:ext cx="1049020" cy="581660"/>
          </a:xfrm>
          <a:prstGeom prst="parallelogram">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5382709" y="1576070"/>
            <a:ext cx="1049020" cy="581660"/>
          </a:xfrm>
          <a:prstGeom prst="parallelogram">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160" y="1392555"/>
            <a:ext cx="3175000" cy="100965"/>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DCIM(1)"/>
          <p:cNvPicPr>
            <a:picLocks noChangeAspect="1"/>
          </p:cNvPicPr>
          <p:nvPr/>
        </p:nvPicPr>
        <p:blipFill>
          <a:blip r:embed="rId3"/>
          <a:stretch>
            <a:fillRect/>
          </a:stretch>
        </p:blipFill>
        <p:spPr>
          <a:xfrm>
            <a:off x="353060" y="344170"/>
            <a:ext cx="1592580" cy="659130"/>
          </a:xfrm>
          <a:prstGeom prst="rect">
            <a:avLst/>
          </a:prstGeom>
        </p:spPr>
      </p:pic>
      <p:sp>
        <p:nvSpPr>
          <p:cNvPr id="4" name="矩形 3"/>
          <p:cNvSpPr/>
          <p:nvPr/>
        </p:nvSpPr>
        <p:spPr>
          <a:xfrm>
            <a:off x="4620446" y="3282062"/>
            <a:ext cx="1972225" cy="12922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4800" dirty="0">
                <a:solidFill>
                  <a:schemeClr val="bg2">
                    <a:lumMod val="75000"/>
                  </a:schemeClr>
                </a:solidFill>
                <a:latin typeface="Impact" panose="020B0806030902050204" pitchFamily="34" charset="0"/>
                <a:ea typeface="微软雅黑" panose="020B0503020204020204" charset="-122"/>
                <a:sym typeface="Arial" panose="020B0604020202020204" pitchFamily="34" charset="0"/>
              </a:rPr>
              <a:t>01</a:t>
            </a:r>
          </a:p>
          <a:p>
            <a:pPr algn="ctr"/>
            <a:r>
              <a:rPr lang="en-US" altLang="zh-CN"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B</a:t>
            </a:r>
            <a:r>
              <a:rPr lang="zh-CN" altLang="en-US"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ackground</a:t>
            </a:r>
            <a:endParaRPr lang="zh-CN" altLang="en-US"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10</a:t>
            </a:fld>
            <a:endParaRPr lang="zh-CN" altLang="en-US"/>
          </a:p>
        </p:txBody>
      </p:sp>
      <p:sp>
        <p:nvSpPr>
          <p:cNvPr id="16" name="矩形 15"/>
          <p:cNvSpPr/>
          <p:nvPr/>
        </p:nvSpPr>
        <p:spPr>
          <a:xfrm>
            <a:off x="6591758" y="3282062"/>
            <a:ext cx="1972225" cy="12922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4800" dirty="0">
                <a:solidFill>
                  <a:schemeClr val="bg1">
                    <a:lumMod val="75000"/>
                  </a:schemeClr>
                </a:solidFill>
                <a:latin typeface="Impact" panose="020B0806030902050204" pitchFamily="34" charset="0"/>
                <a:ea typeface="微软雅黑" panose="020B0503020204020204" charset="-122"/>
                <a:sym typeface="Arial" panose="020B0604020202020204" pitchFamily="34" charset="0"/>
              </a:rPr>
              <a:t>02</a:t>
            </a:r>
            <a:endParaRPr lang="en-US" altLang="zh-CN" sz="4800" dirty="0">
              <a:solidFill>
                <a:srgbClr val="B6002A"/>
              </a:solidFill>
              <a:latin typeface="Impact" panose="020B0806030902050204" pitchFamily="34" charset="0"/>
              <a:ea typeface="微软雅黑" panose="020B0503020204020204" charset="-122"/>
              <a:sym typeface="Arial" panose="020B0604020202020204" pitchFamily="34" charset="0"/>
            </a:endParaRPr>
          </a:p>
          <a:p>
            <a:pPr algn="ctr"/>
            <a:r>
              <a:rPr lang="en-US" altLang="zh-CN"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mn-ea"/>
              </a:rPr>
              <a:t>Initial work</a:t>
            </a:r>
            <a:endParaRPr lang="zh-CN" altLang="en-US"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17" name="矩形 16"/>
          <p:cNvSpPr/>
          <p:nvPr/>
        </p:nvSpPr>
        <p:spPr>
          <a:xfrm>
            <a:off x="8829498" y="3282062"/>
            <a:ext cx="2607310" cy="12922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4800" dirty="0">
                <a:solidFill>
                  <a:srgbClr val="C00000"/>
                </a:solidFill>
                <a:latin typeface="Impact" panose="020B0806030902050204" pitchFamily="34" charset="0"/>
                <a:ea typeface="微软雅黑" panose="020B0503020204020204" charset="-122"/>
                <a:sym typeface="Arial" panose="020B0604020202020204" pitchFamily="34" charset="0"/>
              </a:rPr>
              <a:t>03</a:t>
            </a:r>
          </a:p>
          <a:p>
            <a:pPr algn="ctr"/>
            <a:r>
              <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Creative introduction</a:t>
            </a:r>
            <a:endPar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2175319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zh-CN" altLang="en-US" sz="2400" b="1" dirty="0">
                <a:latin typeface="Times New Roman" panose="02020603050405020304" pitchFamily="18" charset="0"/>
                <a:ea typeface="楷体" panose="02010609060101010101" charset="-122"/>
                <a:cs typeface="Times New Roman" panose="02020603050405020304" pitchFamily="18" charset="0"/>
              </a:rPr>
              <a:t>Architecture design</a:t>
            </a: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11</a:t>
            </a:fld>
            <a:endParaRPr lang="zh-CN" altLang="en-US"/>
          </a:p>
        </p:txBody>
      </p:sp>
      <p:pic>
        <p:nvPicPr>
          <p:cNvPr id="24" name="图片 23">
            <a:extLst>
              <a:ext uri="{FF2B5EF4-FFF2-40B4-BE49-F238E27FC236}">
                <a16:creationId xmlns:a16="http://schemas.microsoft.com/office/drawing/2014/main" id="{A9A22690-B54A-4412-99EB-9497BDF4590C}"/>
              </a:ext>
            </a:extLst>
          </p:cNvPr>
          <p:cNvPicPr>
            <a:picLocks noChangeAspect="1"/>
          </p:cNvPicPr>
          <p:nvPr/>
        </p:nvPicPr>
        <p:blipFill>
          <a:blip r:embed="rId4"/>
          <a:stretch>
            <a:fillRect/>
          </a:stretch>
        </p:blipFill>
        <p:spPr>
          <a:xfrm>
            <a:off x="1490995" y="1586502"/>
            <a:ext cx="9210009" cy="39621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nSpc>
                <a:spcPct val="100000"/>
              </a:lnSpc>
            </a:pPr>
            <a:r>
              <a:rPr lang="en-US" altLang="zh-CN" dirty="0">
                <a:solidFill>
                  <a:schemeClr val="tx1"/>
                </a:solidFill>
                <a:effectLst/>
                <a:latin typeface="Times New Roman" panose="02020603050405020304" pitchFamily="18" charset="0"/>
                <a:cs typeface="Times New Roman" panose="02020603050405020304" pitchFamily="18" charset="0"/>
                <a:sym typeface="+mn-ea"/>
              </a:rPr>
              <a:t>Page Design</a:t>
            </a:r>
            <a:endParaRPr lang="zh-CN" altLang="en-US" dirty="0">
              <a:solidFill>
                <a:schemeClr val="tx1"/>
              </a:solidFill>
              <a:effectLst/>
              <a:latin typeface="Times New Roman" panose="02020603050405020304" pitchFamily="18" charset="0"/>
              <a:cs typeface="Times New Roman" panose="02020603050405020304" pitchFamily="18" charset="0"/>
              <a:sym typeface="+mn-ea"/>
            </a:endParaRP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12</a:t>
            </a:fld>
            <a:endParaRPr lang="zh-CN" altLang="en-US"/>
          </a:p>
        </p:txBody>
      </p:sp>
      <p:pic>
        <p:nvPicPr>
          <p:cNvPr id="24" name="图片 23">
            <a:extLst>
              <a:ext uri="{FF2B5EF4-FFF2-40B4-BE49-F238E27FC236}">
                <a16:creationId xmlns:a16="http://schemas.microsoft.com/office/drawing/2014/main" id="{84DE20BA-6ED7-473F-BB36-AA7AEB8A253E}"/>
              </a:ext>
            </a:extLst>
          </p:cNvPr>
          <p:cNvPicPr>
            <a:picLocks noChangeAspect="1"/>
          </p:cNvPicPr>
          <p:nvPr/>
        </p:nvPicPr>
        <p:blipFill>
          <a:blip r:embed="rId4"/>
          <a:stretch>
            <a:fillRect/>
          </a:stretch>
        </p:blipFill>
        <p:spPr>
          <a:xfrm>
            <a:off x="899886" y="1255169"/>
            <a:ext cx="10183612" cy="4624839"/>
          </a:xfrm>
          <a:prstGeom prst="rect">
            <a:avLst/>
          </a:prstGeom>
        </p:spPr>
      </p:pic>
    </p:spTree>
    <p:extLst>
      <p:ext uri="{BB962C8B-B14F-4D97-AF65-F5344CB8AC3E}">
        <p14:creationId xmlns:p14="http://schemas.microsoft.com/office/powerpoint/2010/main" val="241916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zh-CN" altLang="en-US" sz="2400" b="1" dirty="0">
                <a:latin typeface="Times New Roman" panose="02020603050405020304" pitchFamily="18" charset="0"/>
                <a:ea typeface="楷体" panose="02010609060101010101" charset="-122"/>
                <a:cs typeface="Times New Roman" panose="02020603050405020304" pitchFamily="18" charset="0"/>
              </a:rPr>
              <a:t>Architecture design</a:t>
            </a: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13</a:t>
            </a:fld>
            <a:endParaRPr lang="zh-CN" altLang="en-US"/>
          </a:p>
        </p:txBody>
      </p:sp>
      <p:sp>
        <p:nvSpPr>
          <p:cNvPr id="52" name="文本框 51">
            <a:extLst>
              <a:ext uri="{FF2B5EF4-FFF2-40B4-BE49-F238E27FC236}">
                <a16:creationId xmlns:a16="http://schemas.microsoft.com/office/drawing/2014/main" id="{2DA3CC07-F963-4369-849C-1F07E64BF3DE}"/>
              </a:ext>
            </a:extLst>
          </p:cNvPr>
          <p:cNvSpPr txBox="1"/>
          <p:nvPr/>
        </p:nvSpPr>
        <p:spPr>
          <a:xfrm>
            <a:off x="580571" y="2130326"/>
            <a:ext cx="5196115" cy="2862322"/>
          </a:xfrm>
          <a:prstGeom prst="rect">
            <a:avLst/>
          </a:prstGeom>
          <a:noFill/>
        </p:spPr>
        <p:txBody>
          <a:bodyPr wrap="square">
            <a:spAutoFit/>
          </a:bodyPr>
          <a:lstStyle/>
          <a:p>
            <a:pPr algn="just"/>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374151"/>
                </a:solidFill>
                <a:effectLst/>
                <a:latin typeface="Times New Roman" panose="02020603050405020304" pitchFamily="18" charset="0"/>
                <a:ea typeface="等线" panose="02010600030101010101" pitchFamily="2" charset="-122"/>
                <a:cs typeface="Times New Roman" panose="02020603050405020304" pitchFamily="18" charset="0"/>
              </a:rPr>
              <a:t>Firstly, we can select an area and then obtain historical water quality data for the specified area from the data platform, We take into account various indicators such as chemical oxygen demand, dissolved oxygen, dissolved total organic carbon, pH, phosphate, silicate, total nitrogen, and total phosphorus, which affect water quality. We train the model using IBM Watson to achieve water quality prediction.</a:t>
            </a:r>
            <a:endParaRPr lang="zh-CN" altLang="en-US" sz="2000" dirty="0">
              <a:latin typeface="Times New Roman" panose="02020603050405020304" pitchFamily="18" charset="0"/>
              <a:cs typeface="Times New Roman" panose="02020603050405020304" pitchFamily="18" charset="0"/>
            </a:endParaRPr>
          </a:p>
        </p:txBody>
      </p:sp>
      <p:pic>
        <p:nvPicPr>
          <p:cNvPr id="31" name="图片 30">
            <a:extLst>
              <a:ext uri="{FF2B5EF4-FFF2-40B4-BE49-F238E27FC236}">
                <a16:creationId xmlns:a16="http://schemas.microsoft.com/office/drawing/2014/main" id="{EBB42777-DE91-4786-BA95-257163624B52}"/>
              </a:ext>
            </a:extLst>
          </p:cNvPr>
          <p:cNvPicPr>
            <a:picLocks noChangeAspect="1"/>
          </p:cNvPicPr>
          <p:nvPr/>
        </p:nvPicPr>
        <p:blipFill>
          <a:blip r:embed="rId4"/>
          <a:stretch>
            <a:fillRect/>
          </a:stretch>
        </p:blipFill>
        <p:spPr>
          <a:xfrm>
            <a:off x="5776686" y="2446674"/>
            <a:ext cx="5381625" cy="1952625"/>
          </a:xfrm>
          <a:prstGeom prst="rect">
            <a:avLst/>
          </a:prstGeom>
        </p:spPr>
      </p:pic>
    </p:spTree>
    <p:extLst>
      <p:ext uri="{BB962C8B-B14F-4D97-AF65-F5344CB8AC3E}">
        <p14:creationId xmlns:p14="http://schemas.microsoft.com/office/powerpoint/2010/main" val="3416466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nSpc>
                <a:spcPct val="100000"/>
              </a:lnSpc>
            </a:pPr>
            <a:r>
              <a:rPr lang="en-US" altLang="zh-CN" dirty="0">
                <a:solidFill>
                  <a:schemeClr val="tx1"/>
                </a:solidFill>
                <a:effectLst/>
                <a:latin typeface="Times New Roman" panose="02020603050405020304" pitchFamily="18" charset="0"/>
                <a:cs typeface="Times New Roman" panose="02020603050405020304" pitchFamily="18" charset="0"/>
                <a:sym typeface="+mn-ea"/>
              </a:rPr>
              <a:t>Page Design</a:t>
            </a:r>
            <a:endParaRPr lang="zh-CN" altLang="en-US" dirty="0">
              <a:solidFill>
                <a:schemeClr val="tx1"/>
              </a:solidFill>
              <a:effectLst/>
              <a:latin typeface="Times New Roman" panose="02020603050405020304" pitchFamily="18" charset="0"/>
              <a:cs typeface="Times New Roman" panose="02020603050405020304" pitchFamily="18" charset="0"/>
              <a:sym typeface="+mn-ea"/>
            </a:endParaRP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14</a:t>
            </a:fld>
            <a:endParaRPr lang="zh-CN" altLang="en-US"/>
          </a:p>
        </p:txBody>
      </p:sp>
      <p:pic>
        <p:nvPicPr>
          <p:cNvPr id="24" name="图片 23">
            <a:extLst>
              <a:ext uri="{FF2B5EF4-FFF2-40B4-BE49-F238E27FC236}">
                <a16:creationId xmlns:a16="http://schemas.microsoft.com/office/drawing/2014/main" id="{8FFD6A9C-0E28-44C4-A33F-87E873756E7B}"/>
              </a:ext>
            </a:extLst>
          </p:cNvPr>
          <p:cNvPicPr>
            <a:picLocks noChangeAspect="1"/>
          </p:cNvPicPr>
          <p:nvPr/>
        </p:nvPicPr>
        <p:blipFill>
          <a:blip r:embed="rId4"/>
          <a:stretch>
            <a:fillRect/>
          </a:stretch>
        </p:blipFill>
        <p:spPr>
          <a:xfrm>
            <a:off x="1096736" y="1364269"/>
            <a:ext cx="9869714" cy="4406639"/>
          </a:xfrm>
          <a:prstGeom prst="rect">
            <a:avLst/>
          </a:prstGeom>
        </p:spPr>
      </p:pic>
    </p:spTree>
    <p:extLst>
      <p:ext uri="{BB962C8B-B14F-4D97-AF65-F5344CB8AC3E}">
        <p14:creationId xmlns:p14="http://schemas.microsoft.com/office/powerpoint/2010/main" val="3741482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nSpc>
                <a:spcPct val="100000"/>
              </a:lnSpc>
            </a:pPr>
            <a:r>
              <a:rPr lang="en-US" altLang="zh-CN" dirty="0">
                <a:solidFill>
                  <a:schemeClr val="tx1"/>
                </a:solidFill>
                <a:effectLst/>
                <a:latin typeface="Times New Roman" panose="02020603050405020304" pitchFamily="18" charset="0"/>
                <a:cs typeface="Times New Roman" panose="02020603050405020304" pitchFamily="18" charset="0"/>
                <a:sym typeface="+mn-ea"/>
              </a:rPr>
              <a:t>Page Design</a:t>
            </a:r>
            <a:endParaRPr lang="zh-CN" altLang="en-US" dirty="0">
              <a:solidFill>
                <a:schemeClr val="tx1"/>
              </a:solidFill>
              <a:effectLst/>
              <a:latin typeface="Times New Roman" panose="02020603050405020304" pitchFamily="18" charset="0"/>
              <a:cs typeface="Times New Roman" panose="02020603050405020304" pitchFamily="18" charset="0"/>
              <a:sym typeface="+mn-ea"/>
            </a:endParaRP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15</a:t>
            </a:fld>
            <a:endParaRPr lang="zh-CN" altLang="en-US"/>
          </a:p>
        </p:txBody>
      </p:sp>
      <p:pic>
        <p:nvPicPr>
          <p:cNvPr id="24" name="图片 23">
            <a:extLst>
              <a:ext uri="{FF2B5EF4-FFF2-40B4-BE49-F238E27FC236}">
                <a16:creationId xmlns:a16="http://schemas.microsoft.com/office/drawing/2014/main" id="{7615C7F9-FFD5-4A11-B59A-A1C6A7FE72EF}"/>
              </a:ext>
            </a:extLst>
          </p:cNvPr>
          <p:cNvPicPr>
            <a:picLocks noChangeAspect="1"/>
          </p:cNvPicPr>
          <p:nvPr/>
        </p:nvPicPr>
        <p:blipFill>
          <a:blip r:embed="rId4"/>
          <a:stretch>
            <a:fillRect/>
          </a:stretch>
        </p:blipFill>
        <p:spPr>
          <a:xfrm>
            <a:off x="6505575" y="2424787"/>
            <a:ext cx="4933950" cy="3800475"/>
          </a:xfrm>
          <a:prstGeom prst="rect">
            <a:avLst/>
          </a:prstGeom>
        </p:spPr>
      </p:pic>
      <p:sp>
        <p:nvSpPr>
          <p:cNvPr id="52" name="文本框 51">
            <a:extLst>
              <a:ext uri="{FF2B5EF4-FFF2-40B4-BE49-F238E27FC236}">
                <a16:creationId xmlns:a16="http://schemas.microsoft.com/office/drawing/2014/main" id="{48801BD6-56C0-4D7F-9F51-03B8B8270A69}"/>
              </a:ext>
            </a:extLst>
          </p:cNvPr>
          <p:cNvSpPr txBox="1"/>
          <p:nvPr/>
        </p:nvSpPr>
        <p:spPr>
          <a:xfrm>
            <a:off x="450850" y="4325025"/>
            <a:ext cx="5436158" cy="1323439"/>
          </a:xfrm>
          <a:prstGeom prst="rect">
            <a:avLst/>
          </a:prstGeom>
          <a:noFill/>
        </p:spPr>
        <p:txBody>
          <a:bodyPr wrap="square">
            <a:spAutoFit/>
          </a:bodyPr>
          <a:lstStyle/>
          <a:p>
            <a:pPr indent="266700" algn="just"/>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We can click on the indicator item name to view the trend chart of the data</a:t>
            </a:r>
            <a:r>
              <a:rPr lang="zh-CN"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The blue color of this curve represents historical data and the yellow color represents predicted data.</a:t>
            </a:r>
            <a:endParaRPr lang="zh-CN"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1" name="图片 30">
            <a:extLst>
              <a:ext uri="{FF2B5EF4-FFF2-40B4-BE49-F238E27FC236}">
                <a16:creationId xmlns:a16="http://schemas.microsoft.com/office/drawing/2014/main" id="{FA5D5E0C-299D-4D3E-A19E-85431B72C434}"/>
              </a:ext>
            </a:extLst>
          </p:cNvPr>
          <p:cNvPicPr>
            <a:picLocks noChangeAspect="1"/>
          </p:cNvPicPr>
          <p:nvPr/>
        </p:nvPicPr>
        <p:blipFill>
          <a:blip r:embed="rId5"/>
          <a:stretch>
            <a:fillRect/>
          </a:stretch>
        </p:blipFill>
        <p:spPr>
          <a:xfrm>
            <a:off x="1379537" y="1080639"/>
            <a:ext cx="3792209" cy="2904671"/>
          </a:xfrm>
          <a:prstGeom prst="rect">
            <a:avLst/>
          </a:prstGeom>
        </p:spPr>
      </p:pic>
      <p:sp>
        <p:nvSpPr>
          <p:cNvPr id="56" name="文本框 55">
            <a:extLst>
              <a:ext uri="{FF2B5EF4-FFF2-40B4-BE49-F238E27FC236}">
                <a16:creationId xmlns:a16="http://schemas.microsoft.com/office/drawing/2014/main" id="{722FF08C-4CA3-4227-94B0-DC87D21921D8}"/>
              </a:ext>
            </a:extLst>
          </p:cNvPr>
          <p:cNvSpPr txBox="1"/>
          <p:nvPr/>
        </p:nvSpPr>
        <p:spPr>
          <a:xfrm>
            <a:off x="5708650" y="1115781"/>
            <a:ext cx="6096000" cy="1015663"/>
          </a:xfrm>
          <a:prstGeom prst="rect">
            <a:avLst/>
          </a:prstGeom>
          <a:noFill/>
        </p:spPr>
        <p:txBody>
          <a:bodyPr wrap="square">
            <a:spAutoFit/>
          </a:bodyPr>
          <a:lstStyle/>
          <a:p>
            <a:pPr indent="266700" algn="just"/>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We determine the water quality of the water area based on the model prediction data and display abnormal indicator items. </a:t>
            </a:r>
          </a:p>
        </p:txBody>
      </p:sp>
    </p:spTree>
    <p:extLst>
      <p:ext uri="{BB962C8B-B14F-4D97-AF65-F5344CB8AC3E}">
        <p14:creationId xmlns:p14="http://schemas.microsoft.com/office/powerpoint/2010/main" val="299820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zh-CN" altLang="en-US" sz="2400" b="1" dirty="0">
                <a:latin typeface="Times New Roman" panose="02020603050405020304" pitchFamily="18" charset="0"/>
                <a:ea typeface="楷体" panose="02010609060101010101" charset="-122"/>
                <a:cs typeface="Times New Roman" panose="02020603050405020304" pitchFamily="18" charset="0"/>
              </a:rPr>
              <a:t>Architecture design</a:t>
            </a: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16</a:t>
            </a:fld>
            <a:endParaRPr lang="zh-CN" altLang="en-US"/>
          </a:p>
        </p:txBody>
      </p:sp>
      <p:pic>
        <p:nvPicPr>
          <p:cNvPr id="24" name="图片 23">
            <a:extLst>
              <a:ext uri="{FF2B5EF4-FFF2-40B4-BE49-F238E27FC236}">
                <a16:creationId xmlns:a16="http://schemas.microsoft.com/office/drawing/2014/main" id="{76CE277A-8C20-477D-B265-500AB72BD0DE}"/>
              </a:ext>
            </a:extLst>
          </p:cNvPr>
          <p:cNvPicPr>
            <a:picLocks noChangeAspect="1"/>
          </p:cNvPicPr>
          <p:nvPr/>
        </p:nvPicPr>
        <p:blipFill>
          <a:blip r:embed="rId4"/>
          <a:stretch>
            <a:fillRect/>
          </a:stretch>
        </p:blipFill>
        <p:spPr>
          <a:xfrm>
            <a:off x="6721248" y="1919287"/>
            <a:ext cx="4410075" cy="3019425"/>
          </a:xfrm>
          <a:prstGeom prst="rect">
            <a:avLst/>
          </a:prstGeom>
        </p:spPr>
      </p:pic>
      <p:sp>
        <p:nvSpPr>
          <p:cNvPr id="52" name="文本框 51">
            <a:extLst>
              <a:ext uri="{FF2B5EF4-FFF2-40B4-BE49-F238E27FC236}">
                <a16:creationId xmlns:a16="http://schemas.microsoft.com/office/drawing/2014/main" id="{CD843200-C5F6-4ECC-82B3-16587E699FE4}"/>
              </a:ext>
            </a:extLst>
          </p:cNvPr>
          <p:cNvSpPr txBox="1"/>
          <p:nvPr/>
        </p:nvSpPr>
        <p:spPr>
          <a:xfrm>
            <a:off x="625248" y="2828834"/>
            <a:ext cx="6096000" cy="1323439"/>
          </a:xfrm>
          <a:prstGeom prst="rect">
            <a:avLst/>
          </a:prstGeom>
          <a:noFill/>
        </p:spPr>
        <p:txBody>
          <a:bodyPr wrap="square">
            <a:spAutoFit/>
          </a:bodyPr>
          <a:lstStyle/>
          <a:p>
            <a:pPr indent="266700" algn="just"/>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Based on the predicted data of the model, determine the water quality issues in the region and combine with successful cases of water quality control in other regions of the world to clarify the water quality optimization plan.</a:t>
            </a:r>
            <a:endParaRPr lang="zh-CN"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27009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nSpc>
                <a:spcPct val="100000"/>
              </a:lnSpc>
            </a:pPr>
            <a:r>
              <a:rPr lang="en-US" altLang="zh-CN" dirty="0">
                <a:solidFill>
                  <a:schemeClr val="tx1"/>
                </a:solidFill>
                <a:effectLst/>
                <a:latin typeface="Times New Roman" panose="02020603050405020304" pitchFamily="18" charset="0"/>
                <a:cs typeface="Times New Roman" panose="02020603050405020304" pitchFamily="18" charset="0"/>
                <a:sym typeface="+mn-ea"/>
              </a:rPr>
              <a:t>Page Design</a:t>
            </a:r>
            <a:endParaRPr lang="zh-CN" altLang="en-US" dirty="0">
              <a:solidFill>
                <a:schemeClr val="tx1"/>
              </a:solidFill>
              <a:effectLst/>
              <a:latin typeface="Times New Roman" panose="02020603050405020304" pitchFamily="18" charset="0"/>
              <a:cs typeface="Times New Roman" panose="02020603050405020304" pitchFamily="18" charset="0"/>
              <a:sym typeface="+mn-ea"/>
            </a:endParaRP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17</a:t>
            </a:fld>
            <a:endParaRPr lang="zh-CN" altLang="en-US"/>
          </a:p>
        </p:txBody>
      </p:sp>
      <p:pic>
        <p:nvPicPr>
          <p:cNvPr id="9" name="图片 8">
            <a:extLst>
              <a:ext uri="{FF2B5EF4-FFF2-40B4-BE49-F238E27FC236}">
                <a16:creationId xmlns:a16="http://schemas.microsoft.com/office/drawing/2014/main" id="{20241A71-7E6B-4C9E-A45C-CEB0520C4EA6}"/>
              </a:ext>
            </a:extLst>
          </p:cNvPr>
          <p:cNvPicPr>
            <a:picLocks noChangeAspect="1"/>
          </p:cNvPicPr>
          <p:nvPr/>
        </p:nvPicPr>
        <p:blipFill>
          <a:blip r:embed="rId4"/>
          <a:stretch>
            <a:fillRect/>
          </a:stretch>
        </p:blipFill>
        <p:spPr>
          <a:xfrm>
            <a:off x="1403337" y="1465303"/>
            <a:ext cx="9385326" cy="4204571"/>
          </a:xfrm>
          <a:prstGeom prst="rect">
            <a:avLst/>
          </a:prstGeom>
        </p:spPr>
      </p:pic>
    </p:spTree>
    <p:extLst>
      <p:ext uri="{BB962C8B-B14F-4D97-AF65-F5344CB8AC3E}">
        <p14:creationId xmlns:p14="http://schemas.microsoft.com/office/powerpoint/2010/main" val="2593326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nSpc>
                <a:spcPct val="100000"/>
              </a:lnSpc>
            </a:pPr>
            <a:r>
              <a:rPr lang="en-US" altLang="zh-CN" dirty="0">
                <a:solidFill>
                  <a:schemeClr val="tx1"/>
                </a:solidFill>
                <a:effectLst/>
                <a:latin typeface="Times New Roman" panose="02020603050405020304" pitchFamily="18" charset="0"/>
                <a:cs typeface="Times New Roman" panose="02020603050405020304" pitchFamily="18" charset="0"/>
                <a:sym typeface="+mn-ea"/>
              </a:rPr>
              <a:t>Page Design</a:t>
            </a:r>
            <a:endParaRPr lang="zh-CN" altLang="en-US" dirty="0">
              <a:solidFill>
                <a:schemeClr val="tx1"/>
              </a:solidFill>
              <a:effectLst/>
              <a:latin typeface="Times New Roman" panose="02020603050405020304" pitchFamily="18" charset="0"/>
              <a:cs typeface="Times New Roman" panose="02020603050405020304" pitchFamily="18" charset="0"/>
              <a:sym typeface="+mn-ea"/>
            </a:endParaRP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18</a:t>
            </a:fld>
            <a:endParaRPr lang="zh-CN" altLang="en-US"/>
          </a:p>
        </p:txBody>
      </p:sp>
      <p:pic>
        <p:nvPicPr>
          <p:cNvPr id="9" name="图片 8">
            <a:extLst>
              <a:ext uri="{FF2B5EF4-FFF2-40B4-BE49-F238E27FC236}">
                <a16:creationId xmlns:a16="http://schemas.microsoft.com/office/drawing/2014/main" id="{E8AFE9A3-404A-4440-BC1B-4DAC227C689C}"/>
              </a:ext>
            </a:extLst>
          </p:cNvPr>
          <p:cNvPicPr>
            <a:picLocks noChangeAspect="1"/>
          </p:cNvPicPr>
          <p:nvPr/>
        </p:nvPicPr>
        <p:blipFill>
          <a:blip r:embed="rId4"/>
          <a:stretch>
            <a:fillRect/>
          </a:stretch>
        </p:blipFill>
        <p:spPr>
          <a:xfrm>
            <a:off x="712107" y="1194750"/>
            <a:ext cx="5191579" cy="2372838"/>
          </a:xfrm>
          <a:prstGeom prst="rect">
            <a:avLst/>
          </a:prstGeom>
        </p:spPr>
      </p:pic>
      <p:sp>
        <p:nvSpPr>
          <p:cNvPr id="14" name="文本框 13">
            <a:extLst>
              <a:ext uri="{FF2B5EF4-FFF2-40B4-BE49-F238E27FC236}">
                <a16:creationId xmlns:a16="http://schemas.microsoft.com/office/drawing/2014/main" id="{C8A2CB91-D7BF-4516-A67A-67A8A2DF6C7B}"/>
              </a:ext>
            </a:extLst>
          </p:cNvPr>
          <p:cNvSpPr txBox="1"/>
          <p:nvPr/>
        </p:nvSpPr>
        <p:spPr>
          <a:xfrm>
            <a:off x="6096000" y="2967424"/>
            <a:ext cx="5191579" cy="1631216"/>
          </a:xfrm>
          <a:prstGeom prst="rect">
            <a:avLst/>
          </a:prstGeom>
          <a:noFill/>
        </p:spPr>
        <p:txBody>
          <a:bodyPr wrap="square">
            <a:spAutoFit/>
          </a:bodyPr>
          <a:lstStyle/>
          <a:p>
            <a:pPr algn="just"/>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     We recommend a reasonable water quality optimization plan based on successful cases of water quality optimization in the world, and then present the corresponding successful cases as a reference</a:t>
            </a:r>
            <a:endParaRPr lang="zh-CN" altLang="en-US"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3BADC94E-D29D-45B6-9D69-8D7169A26806}"/>
              </a:ext>
            </a:extLst>
          </p:cNvPr>
          <p:cNvPicPr>
            <a:picLocks noChangeAspect="1"/>
          </p:cNvPicPr>
          <p:nvPr/>
        </p:nvPicPr>
        <p:blipFill>
          <a:blip r:embed="rId5"/>
          <a:stretch>
            <a:fillRect/>
          </a:stretch>
        </p:blipFill>
        <p:spPr>
          <a:xfrm>
            <a:off x="712107" y="3794842"/>
            <a:ext cx="5191579" cy="2386388"/>
          </a:xfrm>
          <a:prstGeom prst="rect">
            <a:avLst/>
          </a:prstGeom>
        </p:spPr>
      </p:pic>
    </p:spTree>
    <p:extLst>
      <p:ext uri="{BB962C8B-B14F-4D97-AF65-F5344CB8AC3E}">
        <p14:creationId xmlns:p14="http://schemas.microsoft.com/office/powerpoint/2010/main" val="3544296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nSpc>
                <a:spcPct val="100000"/>
              </a:lnSpc>
            </a:pPr>
            <a:r>
              <a:rPr lang="en-US" altLang="zh-CN" dirty="0">
                <a:solidFill>
                  <a:schemeClr val="tx1"/>
                </a:solidFill>
                <a:effectLst/>
                <a:latin typeface="Times New Roman" panose="02020603050405020304" pitchFamily="18" charset="0"/>
                <a:cs typeface="Times New Roman" panose="02020603050405020304" pitchFamily="18" charset="0"/>
                <a:sym typeface="+mn-ea"/>
              </a:rPr>
              <a:t>Page Design</a:t>
            </a:r>
            <a:endParaRPr lang="zh-CN" altLang="en-US" dirty="0">
              <a:solidFill>
                <a:schemeClr val="tx1"/>
              </a:solidFill>
              <a:effectLst/>
              <a:latin typeface="Times New Roman" panose="02020603050405020304" pitchFamily="18" charset="0"/>
              <a:cs typeface="Times New Roman" panose="02020603050405020304" pitchFamily="18" charset="0"/>
              <a:sym typeface="+mn-ea"/>
            </a:endParaRP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19</a:t>
            </a:fld>
            <a:endParaRPr lang="zh-CN" altLang="en-US"/>
          </a:p>
        </p:txBody>
      </p:sp>
      <p:pic>
        <p:nvPicPr>
          <p:cNvPr id="9" name="图片 8">
            <a:extLst>
              <a:ext uri="{FF2B5EF4-FFF2-40B4-BE49-F238E27FC236}">
                <a16:creationId xmlns:a16="http://schemas.microsoft.com/office/drawing/2014/main" id="{53BE44C2-7E07-4E02-9276-038F8276A38F}"/>
              </a:ext>
            </a:extLst>
          </p:cNvPr>
          <p:cNvPicPr>
            <a:picLocks noChangeAspect="1"/>
          </p:cNvPicPr>
          <p:nvPr/>
        </p:nvPicPr>
        <p:blipFill>
          <a:blip r:embed="rId4"/>
          <a:stretch>
            <a:fillRect/>
          </a:stretch>
        </p:blipFill>
        <p:spPr>
          <a:xfrm>
            <a:off x="1005114" y="2370737"/>
            <a:ext cx="10101943" cy="1360764"/>
          </a:xfrm>
          <a:prstGeom prst="rect">
            <a:avLst/>
          </a:prstGeom>
        </p:spPr>
      </p:pic>
      <p:sp>
        <p:nvSpPr>
          <p:cNvPr id="14" name="文本框 13">
            <a:extLst>
              <a:ext uri="{FF2B5EF4-FFF2-40B4-BE49-F238E27FC236}">
                <a16:creationId xmlns:a16="http://schemas.microsoft.com/office/drawing/2014/main" id="{47F3BAAC-CB34-4BCC-8EE9-D230C055C379}"/>
              </a:ext>
            </a:extLst>
          </p:cNvPr>
          <p:cNvSpPr txBox="1"/>
          <p:nvPr/>
        </p:nvSpPr>
        <p:spPr>
          <a:xfrm>
            <a:off x="2660650" y="4123081"/>
            <a:ext cx="6096000" cy="1323439"/>
          </a:xfrm>
          <a:prstGeom prst="rect">
            <a:avLst/>
          </a:prstGeom>
          <a:noFill/>
        </p:spPr>
        <p:txBody>
          <a:bodyPr wrap="square">
            <a:spAutoFit/>
          </a:bodyPr>
          <a:lstStyle/>
          <a:p>
            <a:pPr indent="266700" algn="just"/>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At present, policies on water environment governance vary in different regions of the world, so we need to consider rolling broadcasts of corresponding policies for different countries and regions.</a:t>
            </a:r>
            <a:endParaRPr lang="zh-CN"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2484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3174365" y="1576070"/>
            <a:ext cx="2313940" cy="581660"/>
          </a:xfrm>
        </p:spPr>
        <p:txBody>
          <a:bodyPr>
            <a:normAutofit fontScale="90000"/>
          </a:bodyPr>
          <a:lstStyle/>
          <a:p>
            <a:pPr algn="ctr"/>
            <a:r>
              <a:rPr lang="en-US" altLang="zh-CN" sz="3600" b="1" dirty="0">
                <a:solidFill>
                  <a:schemeClr val="bg1">
                    <a:lumMod val="50000"/>
                  </a:schemeClr>
                </a:solidFill>
                <a:effectLst/>
              </a:rPr>
              <a:t>directory</a:t>
            </a:r>
            <a:endParaRPr lang="zh-CN" altLang="en-US" sz="3600" b="1" dirty="0">
              <a:solidFill>
                <a:schemeClr val="bg1">
                  <a:lumMod val="50000"/>
                </a:schemeClr>
              </a:solidFill>
              <a:effectLst/>
            </a:endParaRPr>
          </a:p>
        </p:txBody>
      </p:sp>
      <p:sp>
        <p:nvSpPr>
          <p:cNvPr id="5" name="矩形 4"/>
          <p:cNvSpPr/>
          <p:nvPr/>
        </p:nvSpPr>
        <p:spPr>
          <a:xfrm>
            <a:off x="-10160" y="1576070"/>
            <a:ext cx="2668270" cy="581660"/>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115820" y="1576070"/>
            <a:ext cx="1049020" cy="581660"/>
          </a:xfrm>
          <a:prstGeom prst="parallelogram">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5382709" y="1576070"/>
            <a:ext cx="1049020" cy="581660"/>
          </a:xfrm>
          <a:prstGeom prst="parallelogram">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160" y="1392555"/>
            <a:ext cx="3175000" cy="100965"/>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DCIM(1)"/>
          <p:cNvPicPr>
            <a:picLocks noChangeAspect="1"/>
          </p:cNvPicPr>
          <p:nvPr/>
        </p:nvPicPr>
        <p:blipFill>
          <a:blip r:embed="rId3"/>
          <a:stretch>
            <a:fillRect/>
          </a:stretch>
        </p:blipFill>
        <p:spPr>
          <a:xfrm>
            <a:off x="353060" y="344170"/>
            <a:ext cx="1592580" cy="659130"/>
          </a:xfrm>
          <a:prstGeom prst="rect">
            <a:avLst/>
          </a:prstGeom>
        </p:spPr>
      </p:pic>
      <p:sp>
        <p:nvSpPr>
          <p:cNvPr id="12" name="矩形 11"/>
          <p:cNvSpPr/>
          <p:nvPr/>
        </p:nvSpPr>
        <p:spPr>
          <a:xfrm>
            <a:off x="2738120" y="4402455"/>
            <a:ext cx="9453880" cy="76200"/>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576904" y="3022023"/>
            <a:ext cx="1972225" cy="1812860"/>
            <a:chOff x="5873" y="4502"/>
            <a:chExt cx="3589" cy="3179"/>
          </a:xfrm>
        </p:grpSpPr>
        <p:sp>
          <p:nvSpPr>
            <p:cNvPr id="15" name="矩形 14"/>
            <p:cNvSpPr/>
            <p:nvPr/>
          </p:nvSpPr>
          <p:spPr>
            <a:xfrm>
              <a:off x="5873" y="4502"/>
              <a:ext cx="3589" cy="3179"/>
            </a:xfrm>
            <a:prstGeom prst="rect">
              <a:avLst/>
            </a:prstGeom>
            <a:solidFill>
              <a:schemeClr val="bg1"/>
            </a:solidFill>
            <a:ln>
              <a:noFill/>
            </a:ln>
            <a:effectLst>
              <a:outerShdw blurRad="1143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873" y="4958"/>
              <a:ext cx="3589" cy="2266"/>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4800" dirty="0">
                  <a:solidFill>
                    <a:srgbClr val="B6002A"/>
                  </a:solidFill>
                  <a:latin typeface="Impact" panose="020B0806030902050204" pitchFamily="34" charset="0"/>
                  <a:ea typeface="微软雅黑" panose="020B0503020204020204" charset="-122"/>
                  <a:sym typeface="Arial" panose="020B0604020202020204" pitchFamily="34" charset="0"/>
                </a:rPr>
                <a:t>01</a:t>
              </a:r>
            </a:p>
            <a:p>
              <a:pPr algn="ctr"/>
              <a:r>
                <a:rPr lang="en-US" altLang="zh-CN" sz="2000" b="1" dirty="0">
                  <a:solidFill>
                    <a:srgbClr val="B6002A"/>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B</a:t>
              </a:r>
              <a:r>
                <a:rPr lang="zh-CN" altLang="en-US" sz="2000" b="1" dirty="0">
                  <a:solidFill>
                    <a:srgbClr val="B6002A"/>
                  </a:solidFill>
                  <a:latin typeface="Times New Roman" panose="02020603050405020304" pitchFamily="18" charset="0"/>
                  <a:ea typeface="微软雅黑" panose="020B0503020204020204" charset="-122"/>
                  <a:cs typeface="Times New Roman" panose="02020603050405020304" pitchFamily="18" charset="0"/>
                </a:rPr>
                <a:t>ackground</a:t>
              </a:r>
              <a:endParaRPr lang="zh-CN" altLang="en-US" sz="2000" b="1" dirty="0">
                <a:solidFill>
                  <a:srgbClr val="B6002A"/>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7" name="矩形 6"/>
            <p:cNvSpPr/>
            <p:nvPr/>
          </p:nvSpPr>
          <p:spPr>
            <a:xfrm>
              <a:off x="6279" y="6933"/>
              <a:ext cx="2777" cy="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fld id="{49AE70B2-8BF9-45C0-BB95-33D1B9D3A854}" type="slidenum">
              <a:rPr lang="zh-CN" altLang="en-US" smtClean="0"/>
              <a:t>2</a:t>
            </a:fld>
            <a:endParaRPr lang="zh-CN" altLang="en-US"/>
          </a:p>
        </p:txBody>
      </p:sp>
      <p:sp>
        <p:nvSpPr>
          <p:cNvPr id="16" name="矩形 15"/>
          <p:cNvSpPr/>
          <p:nvPr/>
        </p:nvSpPr>
        <p:spPr>
          <a:xfrm>
            <a:off x="6591758" y="3282062"/>
            <a:ext cx="1972225" cy="12922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4800" dirty="0">
                <a:solidFill>
                  <a:schemeClr val="bg1">
                    <a:lumMod val="75000"/>
                  </a:schemeClr>
                </a:solidFill>
                <a:latin typeface="Impact" panose="020B0806030902050204" pitchFamily="34" charset="0"/>
                <a:ea typeface="微软雅黑" panose="020B0503020204020204" charset="-122"/>
                <a:sym typeface="Arial" panose="020B0604020202020204" pitchFamily="34" charset="0"/>
              </a:rPr>
              <a:t>02</a:t>
            </a:r>
            <a:endParaRPr lang="en-US" altLang="zh-CN" sz="4800" dirty="0">
              <a:solidFill>
                <a:srgbClr val="B6002A"/>
              </a:solidFill>
              <a:latin typeface="Impact" panose="020B0806030902050204" pitchFamily="34" charset="0"/>
              <a:ea typeface="微软雅黑" panose="020B0503020204020204" charset="-122"/>
              <a:sym typeface="Arial" panose="020B0604020202020204" pitchFamily="34" charset="0"/>
            </a:endParaRPr>
          </a:p>
          <a:p>
            <a:pPr algn="ctr"/>
            <a:r>
              <a:rPr lang="en-US" altLang="zh-CN"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mn-ea"/>
              </a:rPr>
              <a:t>Initial work</a:t>
            </a:r>
            <a:endParaRPr lang="zh-CN" altLang="en-US"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17" name="矩形 16"/>
          <p:cNvSpPr/>
          <p:nvPr/>
        </p:nvSpPr>
        <p:spPr>
          <a:xfrm>
            <a:off x="8829498" y="3282062"/>
            <a:ext cx="2607310" cy="12922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4800" dirty="0">
                <a:solidFill>
                  <a:schemeClr val="bg1">
                    <a:lumMod val="75000"/>
                  </a:schemeClr>
                </a:solidFill>
                <a:latin typeface="Impact" panose="020B0806030902050204" pitchFamily="34" charset="0"/>
                <a:ea typeface="微软雅黑" panose="020B0503020204020204" charset="-122"/>
                <a:sym typeface="Arial" panose="020B0604020202020204" pitchFamily="34" charset="0"/>
              </a:rPr>
              <a:t>03</a:t>
            </a:r>
            <a:endParaRPr lang="en-US" altLang="zh-CN" sz="4800" dirty="0">
              <a:solidFill>
                <a:srgbClr val="B6002A"/>
              </a:solidFill>
              <a:latin typeface="Impact" panose="020B0806030902050204" pitchFamily="34" charset="0"/>
              <a:ea typeface="微软雅黑" panose="020B0503020204020204" charset="-122"/>
              <a:sym typeface="Arial" panose="020B0604020202020204" pitchFamily="34" charset="0"/>
            </a:endParaRPr>
          </a:p>
          <a:p>
            <a:pPr algn="ctr"/>
            <a:r>
              <a:rPr lang="en-US" altLang="zh-CN"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Creative introduction</a:t>
            </a:r>
            <a:endParaRPr lang="zh-CN" altLang="en-US"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zh-CN" altLang="en-US" sz="2400" b="1" dirty="0">
                <a:latin typeface="Times New Roman" panose="02020603050405020304" pitchFamily="18" charset="0"/>
                <a:ea typeface="楷体" panose="02010609060101010101" charset="-122"/>
                <a:cs typeface="Times New Roman" panose="02020603050405020304" pitchFamily="18" charset="0"/>
              </a:rPr>
              <a:t>Architecture design</a:t>
            </a: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20</a:t>
            </a:fld>
            <a:endParaRPr lang="zh-CN" altLang="en-US"/>
          </a:p>
        </p:txBody>
      </p:sp>
      <p:pic>
        <p:nvPicPr>
          <p:cNvPr id="9" name="图片 8">
            <a:extLst>
              <a:ext uri="{FF2B5EF4-FFF2-40B4-BE49-F238E27FC236}">
                <a16:creationId xmlns:a16="http://schemas.microsoft.com/office/drawing/2014/main" id="{E16C3549-8234-4ECF-821C-D0FAAE25641D}"/>
              </a:ext>
            </a:extLst>
          </p:cNvPr>
          <p:cNvPicPr>
            <a:picLocks noChangeAspect="1"/>
          </p:cNvPicPr>
          <p:nvPr/>
        </p:nvPicPr>
        <p:blipFill>
          <a:blip r:embed="rId4"/>
          <a:stretch>
            <a:fillRect/>
          </a:stretch>
        </p:blipFill>
        <p:spPr>
          <a:xfrm>
            <a:off x="7773080" y="2828834"/>
            <a:ext cx="3438525" cy="1000125"/>
          </a:xfrm>
          <a:prstGeom prst="rect">
            <a:avLst/>
          </a:prstGeom>
        </p:spPr>
      </p:pic>
      <p:sp>
        <p:nvSpPr>
          <p:cNvPr id="14" name="文本框 13">
            <a:extLst>
              <a:ext uri="{FF2B5EF4-FFF2-40B4-BE49-F238E27FC236}">
                <a16:creationId xmlns:a16="http://schemas.microsoft.com/office/drawing/2014/main" id="{DF7C9067-EF61-4971-AB88-B879519DFCCC}"/>
              </a:ext>
            </a:extLst>
          </p:cNvPr>
          <p:cNvSpPr txBox="1"/>
          <p:nvPr/>
        </p:nvSpPr>
        <p:spPr>
          <a:xfrm>
            <a:off x="1175657" y="2728731"/>
            <a:ext cx="6096000" cy="1323439"/>
          </a:xfrm>
          <a:prstGeom prst="rect">
            <a:avLst/>
          </a:prstGeom>
          <a:noFill/>
        </p:spPr>
        <p:txBody>
          <a:bodyPr wrap="square">
            <a:spAutoFit/>
          </a:bodyPr>
          <a:lstStyle/>
          <a:p>
            <a:pPr indent="266700" algn="just"/>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we provide an information platform where users can publish inquiries seeking help for improving water quality. Professionals can provide constructive suggestions for regional water quality improvement through this platform. </a:t>
            </a:r>
            <a:endParaRPr lang="zh-CN"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48910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450850" y="271463"/>
            <a:ext cx="10515600" cy="50736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nSpc>
                <a:spcPct val="100000"/>
              </a:lnSpc>
            </a:pPr>
            <a:r>
              <a:rPr lang="en-US" altLang="zh-CN" dirty="0">
                <a:solidFill>
                  <a:schemeClr val="tx1"/>
                </a:solidFill>
                <a:effectLst/>
                <a:latin typeface="Times New Roman" panose="02020603050405020304" pitchFamily="18" charset="0"/>
                <a:cs typeface="Times New Roman" panose="02020603050405020304" pitchFamily="18" charset="0"/>
                <a:sym typeface="+mn-ea"/>
              </a:rPr>
              <a:t>Page Design</a:t>
            </a:r>
            <a:endParaRPr lang="zh-CN" altLang="en-US" dirty="0">
              <a:solidFill>
                <a:schemeClr val="tx1"/>
              </a:solidFill>
              <a:effectLst/>
              <a:latin typeface="Times New Roman" panose="02020603050405020304" pitchFamily="18" charset="0"/>
              <a:cs typeface="Times New Roman" panose="02020603050405020304" pitchFamily="18" charset="0"/>
              <a:sym typeface="+mn-ea"/>
            </a:endParaRPr>
          </a:p>
        </p:txBody>
      </p:sp>
      <p:grpSp>
        <p:nvGrpSpPr>
          <p:cNvPr id="4" name="组合 3"/>
          <p:cNvGrpSpPr/>
          <p:nvPr/>
        </p:nvGrpSpPr>
        <p:grpSpPr>
          <a:xfrm>
            <a:off x="634" y="365760"/>
            <a:ext cx="393415" cy="320040"/>
            <a:chOff x="-229" y="277"/>
            <a:chExt cx="1126" cy="916"/>
          </a:xfrm>
        </p:grpSpPr>
        <p:sp>
          <p:nvSpPr>
            <p:cNvPr id="5" name="矩形 4"/>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21</a:t>
            </a:fld>
            <a:endParaRPr lang="zh-CN" altLang="en-US"/>
          </a:p>
        </p:txBody>
      </p:sp>
      <p:pic>
        <p:nvPicPr>
          <p:cNvPr id="13" name="图片 12">
            <a:extLst>
              <a:ext uri="{FF2B5EF4-FFF2-40B4-BE49-F238E27FC236}">
                <a16:creationId xmlns:a16="http://schemas.microsoft.com/office/drawing/2014/main" id="{84DFDF5E-E25B-4B88-9B06-E771ADE54BFC}"/>
              </a:ext>
            </a:extLst>
          </p:cNvPr>
          <p:cNvPicPr>
            <a:picLocks noChangeAspect="1"/>
          </p:cNvPicPr>
          <p:nvPr/>
        </p:nvPicPr>
        <p:blipFill>
          <a:blip r:embed="rId4"/>
          <a:stretch>
            <a:fillRect/>
          </a:stretch>
        </p:blipFill>
        <p:spPr>
          <a:xfrm>
            <a:off x="1469027" y="1384830"/>
            <a:ext cx="9463314" cy="4365517"/>
          </a:xfrm>
          <a:prstGeom prst="rect">
            <a:avLst/>
          </a:prstGeom>
        </p:spPr>
      </p:pic>
    </p:spTree>
    <p:extLst>
      <p:ext uri="{BB962C8B-B14F-4D97-AF65-F5344CB8AC3E}">
        <p14:creationId xmlns:p14="http://schemas.microsoft.com/office/powerpoint/2010/main" val="17302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165" y="272098"/>
            <a:ext cx="10515600" cy="507365"/>
          </a:xfrm>
        </p:spPr>
        <p:txBody>
          <a:bodyPr anchor="ctr" anchorCtr="0">
            <a:normAutofit/>
          </a:bodyPr>
          <a:lstStyle/>
          <a:p>
            <a:pPr algn="l">
              <a:lnSpc>
                <a:spcPct val="100000"/>
              </a:lnSpc>
            </a:pPr>
            <a:r>
              <a:rPr lang="en-US" altLang="zh-CN" sz="2665" dirty="0">
                <a:effectLst/>
              </a:rPr>
              <a:t>Social value</a:t>
            </a:r>
            <a:endParaRPr lang="zh-CN" altLang="en-US" sz="2665" b="1" dirty="0">
              <a:effectLst/>
            </a:endParaRPr>
          </a:p>
        </p:txBody>
      </p:sp>
      <p:grpSp>
        <p:nvGrpSpPr>
          <p:cNvPr id="28" name="组合 27"/>
          <p:cNvGrpSpPr/>
          <p:nvPr/>
        </p:nvGrpSpPr>
        <p:grpSpPr>
          <a:xfrm>
            <a:off x="634" y="365760"/>
            <a:ext cx="393415" cy="320040"/>
            <a:chOff x="-229" y="277"/>
            <a:chExt cx="1126" cy="916"/>
          </a:xfrm>
        </p:grpSpPr>
        <p:sp>
          <p:nvSpPr>
            <p:cNvPr id="29" name="矩形 28"/>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22</a:t>
            </a:fld>
            <a:endParaRPr lang="zh-CN" altLang="en-US"/>
          </a:p>
        </p:txBody>
      </p:sp>
      <p:sp>
        <p:nvSpPr>
          <p:cNvPr id="10" name="文本框 9">
            <a:extLst>
              <a:ext uri="{FF2B5EF4-FFF2-40B4-BE49-F238E27FC236}">
                <a16:creationId xmlns:a16="http://schemas.microsoft.com/office/drawing/2014/main" id="{C8C140D6-2378-494D-9AED-54A9B48D4DB2}"/>
              </a:ext>
            </a:extLst>
          </p:cNvPr>
          <p:cNvSpPr txBox="1"/>
          <p:nvPr/>
        </p:nvSpPr>
        <p:spPr>
          <a:xfrm>
            <a:off x="1930233" y="2101821"/>
            <a:ext cx="7865806" cy="2862322"/>
          </a:xfrm>
          <a:prstGeom prst="rect">
            <a:avLst/>
          </a:prstGeom>
          <a:noFill/>
        </p:spPr>
        <p:txBody>
          <a:bodyPr wrap="square" rtlCol="0">
            <a:spAutoFit/>
          </a:bodyPr>
          <a:lstStyle/>
          <a:p>
            <a:pPr marR="0" algn="just">
              <a:spcBef>
                <a:spcPts val="0"/>
              </a:spcBef>
              <a:spcAft>
                <a:spcPts val="0"/>
              </a:spcAft>
            </a:pPr>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    Establish a global water quality management platform, provide timely water resources information, and provide general solutions to water quality problems to help maintain global water resources</a:t>
            </a:r>
          </a:p>
          <a:p>
            <a:pPr marL="0" marR="0" algn="just">
              <a:spcBef>
                <a:spcPts val="0"/>
              </a:spcBef>
              <a:spcAft>
                <a:spcPts val="0"/>
              </a:spcAft>
            </a:pPr>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 </a:t>
            </a:r>
          </a:p>
          <a:p>
            <a:pPr marR="0" algn="just">
              <a:spcBef>
                <a:spcPts val="0"/>
              </a:spcBef>
              <a:spcAft>
                <a:spcPts val="0"/>
              </a:spcAft>
            </a:pPr>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    By collecting and disseminating water quality data and solutions on a global scale, the Water Quality Information Platform can provide a powerful reference for governments, environmental protection organizations and relevant decision-makers. This helps improve policy, regulation and management to ensure better water quality and sustainability.</a:t>
            </a:r>
          </a:p>
        </p:txBody>
      </p:sp>
    </p:spTree>
    <p:extLst>
      <p:ext uri="{BB962C8B-B14F-4D97-AF65-F5344CB8AC3E}">
        <p14:creationId xmlns:p14="http://schemas.microsoft.com/office/powerpoint/2010/main" val="2137470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165" y="272098"/>
            <a:ext cx="10515600" cy="507365"/>
          </a:xfrm>
        </p:spPr>
        <p:txBody>
          <a:bodyPr anchor="ctr" anchorCtr="0">
            <a:normAutofit/>
          </a:bodyPr>
          <a:lstStyle/>
          <a:p>
            <a:pPr algn="l">
              <a:lnSpc>
                <a:spcPct val="100000"/>
              </a:lnSpc>
            </a:pPr>
            <a:r>
              <a:rPr lang="en-US" altLang="zh-CN" sz="2665" dirty="0">
                <a:effectLst/>
              </a:rPr>
              <a:t>Social value</a:t>
            </a:r>
            <a:endParaRPr lang="zh-CN" altLang="en-US" sz="2665" b="1" dirty="0">
              <a:effectLst/>
            </a:endParaRPr>
          </a:p>
        </p:txBody>
      </p:sp>
      <p:grpSp>
        <p:nvGrpSpPr>
          <p:cNvPr id="28" name="组合 27"/>
          <p:cNvGrpSpPr/>
          <p:nvPr/>
        </p:nvGrpSpPr>
        <p:grpSpPr>
          <a:xfrm>
            <a:off x="634" y="365760"/>
            <a:ext cx="393415" cy="320040"/>
            <a:chOff x="-229" y="277"/>
            <a:chExt cx="1126" cy="916"/>
          </a:xfrm>
        </p:grpSpPr>
        <p:sp>
          <p:nvSpPr>
            <p:cNvPr id="29" name="矩形 28"/>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23</a:t>
            </a:fld>
            <a:endParaRPr lang="zh-CN" altLang="en-US"/>
          </a:p>
        </p:txBody>
      </p:sp>
      <p:sp>
        <p:nvSpPr>
          <p:cNvPr id="11" name="文本框 10">
            <a:extLst>
              <a:ext uri="{FF2B5EF4-FFF2-40B4-BE49-F238E27FC236}">
                <a16:creationId xmlns:a16="http://schemas.microsoft.com/office/drawing/2014/main" id="{EF71ED9D-8517-48EF-BF93-38E64F1C83C2}"/>
              </a:ext>
            </a:extLst>
          </p:cNvPr>
          <p:cNvSpPr txBox="1"/>
          <p:nvPr/>
        </p:nvSpPr>
        <p:spPr>
          <a:xfrm>
            <a:off x="2539833" y="2136745"/>
            <a:ext cx="7865806" cy="3170099"/>
          </a:xfrm>
          <a:prstGeom prst="rect">
            <a:avLst/>
          </a:prstGeom>
          <a:noFill/>
        </p:spPr>
        <p:txBody>
          <a:bodyPr wrap="square" rtlCol="0">
            <a:spAutoFit/>
          </a:bodyPr>
          <a:lstStyle/>
          <a:p>
            <a:pPr marR="0" algn="just">
              <a:spcBef>
                <a:spcPts val="0"/>
              </a:spcBef>
              <a:spcAft>
                <a:spcPts val="0"/>
              </a:spcAft>
            </a:pPr>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     Integrating technical and commercial resources, an open platform has been established to provide all people or organizations who want to help solve water quality problems with channels for communication and docking with areas with water quality problems, so that poor areas can get more help.</a:t>
            </a:r>
          </a:p>
          <a:p>
            <a:pPr marR="0" algn="just">
              <a:spcBef>
                <a:spcPts val="0"/>
              </a:spcBef>
              <a:spcAft>
                <a:spcPts val="0"/>
              </a:spcAft>
            </a:pPr>
            <a:endPar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endParaRPr>
          </a:p>
          <a:p>
            <a:pPr marR="0" algn="just">
              <a:spcBef>
                <a:spcPts val="0"/>
              </a:spcBef>
              <a:spcAft>
                <a:spcPts val="0"/>
              </a:spcAft>
            </a:pPr>
            <a:r>
              <a:rPr lang="en-US" altLang="zh-CN"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     Cross-border cooperation can be strengthened, partnerships and cooperation can be strengthened in all regions of the world, and different models and results of cooperation on water quality governance can be explored.</a:t>
            </a:r>
          </a:p>
        </p:txBody>
      </p:sp>
    </p:spTree>
    <p:extLst>
      <p:ext uri="{BB962C8B-B14F-4D97-AF65-F5344CB8AC3E}">
        <p14:creationId xmlns:p14="http://schemas.microsoft.com/office/powerpoint/2010/main" val="2811352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165" y="272098"/>
            <a:ext cx="10515600" cy="507365"/>
          </a:xfrm>
        </p:spPr>
        <p:txBody>
          <a:bodyPr anchor="ctr" anchorCtr="0">
            <a:normAutofit/>
          </a:bodyPr>
          <a:lstStyle/>
          <a:p>
            <a:pPr algn="l">
              <a:lnSpc>
                <a:spcPct val="100000"/>
              </a:lnSpc>
            </a:pPr>
            <a:r>
              <a:rPr lang="en-US" altLang="zh-CN" sz="2665" dirty="0">
                <a:effectLst/>
              </a:rPr>
              <a:t>Follow-up work</a:t>
            </a:r>
            <a:endParaRPr lang="zh-CN" altLang="en-US" sz="2665" b="1" dirty="0">
              <a:effectLst/>
            </a:endParaRPr>
          </a:p>
        </p:txBody>
      </p:sp>
      <p:grpSp>
        <p:nvGrpSpPr>
          <p:cNvPr id="28" name="组合 27"/>
          <p:cNvGrpSpPr/>
          <p:nvPr/>
        </p:nvGrpSpPr>
        <p:grpSpPr>
          <a:xfrm>
            <a:off x="634" y="365760"/>
            <a:ext cx="393415" cy="320040"/>
            <a:chOff x="-229" y="277"/>
            <a:chExt cx="1126" cy="916"/>
          </a:xfrm>
        </p:grpSpPr>
        <p:sp>
          <p:nvSpPr>
            <p:cNvPr id="29" name="矩形 28"/>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24</a:t>
            </a:fld>
            <a:endParaRPr lang="zh-CN" altLang="en-US"/>
          </a:p>
        </p:txBody>
      </p:sp>
      <p:sp>
        <p:nvSpPr>
          <p:cNvPr id="10" name="Title 1">
            <a:extLst>
              <a:ext uri="{FF2B5EF4-FFF2-40B4-BE49-F238E27FC236}">
                <a16:creationId xmlns:a16="http://schemas.microsoft.com/office/drawing/2014/main" id="{FFE07DD5-F7EA-4AC9-AC50-8A13035560F0}"/>
              </a:ext>
            </a:extLst>
          </p:cNvPr>
          <p:cNvSpPr>
            <a:spLocks noGrp="1"/>
          </p:cNvSpPr>
          <p:nvPr/>
        </p:nvSpPr>
        <p:spPr>
          <a:xfrm>
            <a:off x="1410970" y="2551838"/>
            <a:ext cx="9942830" cy="2334895"/>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kern="1200">
                <a:solidFill>
                  <a:schemeClr val="bg2"/>
                </a:solidFill>
                <a:latin typeface="+mj-lt"/>
                <a:ea typeface="Arial" panose="020B0604020202020204" pitchFamily="34" charset="0"/>
                <a:cs typeface="Arial" panose="020B0604020202020204" pitchFamily="34" charset="0"/>
              </a:defRPr>
            </a:lvl1pPr>
          </a:lstStyle>
          <a:p>
            <a:pPr indent="0" algn="just" fontAlgn="auto">
              <a:lnSpc>
                <a:spcPct val="160000"/>
              </a:lnSpc>
              <a:spcBef>
                <a:spcPts val="0"/>
              </a:spcBef>
              <a:buFont typeface="Wingdings" panose="05000000000000000000" pitchFamily="2" charset="2"/>
            </a:pPr>
            <a:r>
              <a:rPr lang="en-US"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     </a:t>
            </a:r>
            <a:r>
              <a:rPr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In the follow-up, </a:t>
            </a:r>
            <a:r>
              <a:rPr lang="en-US"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rPr>
              <a:t>the function of providing general water quality treatment solutions based on water quality data will be further improved, and through IBM AI, targeted water quality treatment solutions will be provided for decision-makers to refer to according to local unique natural environment, economy, policies and other factors.</a:t>
            </a:r>
            <a:endParaRPr sz="2000" dirty="0">
              <a:solidFill>
                <a:srgbClr val="374151"/>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69007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50"/>
            <a:ext cx="12192000" cy="186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0160" y="1953895"/>
            <a:ext cx="12181840" cy="243649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3">
            <a:alphaModFix amt="12000"/>
          </a:blip>
          <a:srcRect t="6739" b="50890"/>
          <a:stretch>
            <a:fillRect/>
          </a:stretch>
        </p:blipFill>
        <p:spPr>
          <a:xfrm>
            <a:off x="0" y="1955876"/>
            <a:ext cx="12192000" cy="2421466"/>
          </a:xfrm>
          <a:prstGeom prst="rect">
            <a:avLst/>
          </a:prstGeom>
        </p:spPr>
      </p:pic>
      <p:sp>
        <p:nvSpPr>
          <p:cNvPr id="7" name="矩形 29"/>
          <p:cNvSpPr/>
          <p:nvPr/>
        </p:nvSpPr>
        <p:spPr>
          <a:xfrm rot="2700000">
            <a:off x="5554134" y="3784145"/>
            <a:ext cx="1083733" cy="1083733"/>
          </a:xfrm>
          <a:custGeom>
            <a:avLst/>
            <a:gdLst>
              <a:gd name="connsiteX0" fmla="*/ 0 w 1083733"/>
              <a:gd name="connsiteY0" fmla="*/ 0 h 1083733"/>
              <a:gd name="connsiteX1" fmla="*/ 1083733 w 1083733"/>
              <a:gd name="connsiteY1" fmla="*/ 0 h 1083733"/>
              <a:gd name="connsiteX2" fmla="*/ 1083733 w 1083733"/>
              <a:gd name="connsiteY2" fmla="*/ 1083733 h 1083733"/>
              <a:gd name="connsiteX3" fmla="*/ 0 w 1083733"/>
              <a:gd name="connsiteY3" fmla="*/ 1083733 h 1083733"/>
              <a:gd name="connsiteX4" fmla="*/ 0 w 1083733"/>
              <a:gd name="connsiteY4" fmla="*/ 0 h 1083733"/>
              <a:gd name="connsiteX0-1" fmla="*/ 575455 w 1083733"/>
              <a:gd name="connsiteY0-2" fmla="*/ 510797 h 1083733"/>
              <a:gd name="connsiteX1-3" fmla="*/ 1083733 w 1083733"/>
              <a:gd name="connsiteY1-4" fmla="*/ 0 h 1083733"/>
              <a:gd name="connsiteX2-5" fmla="*/ 1083733 w 1083733"/>
              <a:gd name="connsiteY2-6" fmla="*/ 1083733 h 1083733"/>
              <a:gd name="connsiteX3-7" fmla="*/ 0 w 1083733"/>
              <a:gd name="connsiteY3-8" fmla="*/ 1083733 h 1083733"/>
              <a:gd name="connsiteX4-9" fmla="*/ 575455 w 1083733"/>
              <a:gd name="connsiteY4-10" fmla="*/ 510797 h 10837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3733" h="1083733">
                <a:moveTo>
                  <a:pt x="575455" y="510797"/>
                </a:moveTo>
                <a:lnTo>
                  <a:pt x="1083733" y="0"/>
                </a:lnTo>
                <a:lnTo>
                  <a:pt x="1083733" y="1083733"/>
                </a:lnTo>
                <a:lnTo>
                  <a:pt x="0" y="1083733"/>
                </a:lnTo>
                <a:lnTo>
                  <a:pt x="575455" y="510797"/>
                </a:lnTo>
                <a:close/>
              </a:path>
            </a:pathLst>
          </a:custGeom>
          <a:noFill/>
          <a:ln w="76200">
            <a:solidFill>
              <a:schemeClr val="bg1">
                <a:lumMod val="65000"/>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28"/>
          <p:cNvSpPr/>
          <p:nvPr/>
        </p:nvSpPr>
        <p:spPr>
          <a:xfrm rot="2700000">
            <a:off x="5554134" y="3581399"/>
            <a:ext cx="1083733" cy="1083733"/>
          </a:xfrm>
          <a:custGeom>
            <a:avLst/>
            <a:gdLst>
              <a:gd name="connsiteX0" fmla="*/ 0 w 1083733"/>
              <a:gd name="connsiteY0" fmla="*/ 0 h 1083733"/>
              <a:gd name="connsiteX1" fmla="*/ 1083733 w 1083733"/>
              <a:gd name="connsiteY1" fmla="*/ 0 h 1083733"/>
              <a:gd name="connsiteX2" fmla="*/ 1083733 w 1083733"/>
              <a:gd name="connsiteY2" fmla="*/ 1083733 h 1083733"/>
              <a:gd name="connsiteX3" fmla="*/ 0 w 1083733"/>
              <a:gd name="connsiteY3" fmla="*/ 1083733 h 1083733"/>
              <a:gd name="connsiteX4" fmla="*/ 0 w 1083733"/>
              <a:gd name="connsiteY4" fmla="*/ 0 h 1083733"/>
              <a:gd name="connsiteX0-1" fmla="*/ 543127 w 1083733"/>
              <a:gd name="connsiteY0-2" fmla="*/ 543126 h 1083733"/>
              <a:gd name="connsiteX1-3" fmla="*/ 1083733 w 1083733"/>
              <a:gd name="connsiteY1-4" fmla="*/ 0 h 1083733"/>
              <a:gd name="connsiteX2-5" fmla="*/ 1083733 w 1083733"/>
              <a:gd name="connsiteY2-6" fmla="*/ 1083733 h 1083733"/>
              <a:gd name="connsiteX3-7" fmla="*/ 0 w 1083733"/>
              <a:gd name="connsiteY3-8" fmla="*/ 1083733 h 1083733"/>
              <a:gd name="connsiteX4-9" fmla="*/ 543127 w 1083733"/>
              <a:gd name="connsiteY4-10" fmla="*/ 543126 h 10837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3733" h="1083733">
                <a:moveTo>
                  <a:pt x="543127" y="543126"/>
                </a:moveTo>
                <a:lnTo>
                  <a:pt x="1083733" y="0"/>
                </a:lnTo>
                <a:lnTo>
                  <a:pt x="1083733" y="1083733"/>
                </a:lnTo>
                <a:lnTo>
                  <a:pt x="0" y="1083733"/>
                </a:lnTo>
                <a:lnTo>
                  <a:pt x="543127" y="543126"/>
                </a:lnTo>
                <a:close/>
              </a:path>
            </a:pathLst>
          </a:custGeom>
          <a:solidFill>
            <a:srgbClr val="A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4436532" y="3980793"/>
            <a:ext cx="3318933" cy="1424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5267887" y="2904625"/>
            <a:ext cx="1656224" cy="584775"/>
          </a:xfrm>
          <a:prstGeom prst="rect">
            <a:avLst/>
          </a:prstGeom>
          <a:noFill/>
          <a:effectLst>
            <a:reflection blurRad="6350" stA="32000" endPos="56000" dir="5400000" sy="-100000" algn="bl" rotWithShape="0"/>
          </a:effectLst>
        </p:spPr>
        <p:txBody>
          <a:bodyPr wrap="none" rtlCol="0">
            <a:spAutoFit/>
          </a:bodyPr>
          <a:lstStyle/>
          <a:p>
            <a:pPr algn="ctr"/>
            <a:r>
              <a:rPr lang="en-US" altLang="zh-CN" sz="3200" b="1" dirty="0">
                <a:solidFill>
                  <a:schemeClr val="bg1"/>
                </a:solidFill>
                <a:latin typeface="微软雅黑" panose="020B0503020204020204" charset="-122"/>
                <a:ea typeface="微软雅黑" panose="020B0503020204020204" charset="-122"/>
                <a:sym typeface="+mn-ea"/>
              </a:rPr>
              <a:t>Thanks</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8" name="矩形 17"/>
          <p:cNvSpPr/>
          <p:nvPr/>
        </p:nvSpPr>
        <p:spPr>
          <a:xfrm>
            <a:off x="0" y="4498690"/>
            <a:ext cx="12192000" cy="153387"/>
          </a:xfrm>
          <a:prstGeom prst="rect">
            <a:avLst/>
          </a:prstGeom>
          <a:gradFill>
            <a:gsLst>
              <a:gs pos="50000">
                <a:schemeClr val="bg1">
                  <a:lumMod val="65000"/>
                </a:schemeClr>
              </a:gs>
              <a:gs pos="0">
                <a:schemeClr val="bg1">
                  <a:lumMod val="95000"/>
                  <a:alpha val="38000"/>
                </a:schemeClr>
              </a:gs>
              <a:gs pos="99000">
                <a:schemeClr val="bg1">
                  <a:lumMod val="95000"/>
                  <a:alpha val="38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DCIM(1)"/>
          <p:cNvPicPr>
            <a:picLocks noChangeAspect="1"/>
          </p:cNvPicPr>
          <p:nvPr/>
        </p:nvPicPr>
        <p:blipFill>
          <a:blip r:embed="rId4"/>
          <a:stretch>
            <a:fillRect/>
          </a:stretch>
        </p:blipFill>
        <p:spPr>
          <a:xfrm>
            <a:off x="353060" y="344170"/>
            <a:ext cx="1592580" cy="659130"/>
          </a:xfrm>
          <a:prstGeom prst="rect">
            <a:avLst/>
          </a:prstGeom>
        </p:spPr>
      </p:pic>
      <p:sp>
        <p:nvSpPr>
          <p:cNvPr id="5" name="矩形 4"/>
          <p:cNvSpPr/>
          <p:nvPr/>
        </p:nvSpPr>
        <p:spPr>
          <a:xfrm>
            <a:off x="0" y="4379595"/>
            <a:ext cx="12192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165" y="272098"/>
            <a:ext cx="10515600" cy="507365"/>
          </a:xfrm>
        </p:spPr>
        <p:txBody>
          <a:bodyPr anchor="ctr" anchorCtr="0">
            <a:normAutofit/>
          </a:bodyPr>
          <a:lstStyle/>
          <a:p>
            <a:pPr algn="l">
              <a:lnSpc>
                <a:spcPct val="100000"/>
              </a:lnSpc>
            </a:pPr>
            <a:r>
              <a:rPr lang="en-US" altLang="zh-CN" sz="2700" b="1" dirty="0">
                <a:effectLst/>
                <a:sym typeface="Arial" panose="020B0604020202020204" pitchFamily="34" charset="0"/>
              </a:rPr>
              <a:t>B</a:t>
            </a:r>
            <a:r>
              <a:rPr lang="zh-CN" altLang="en-US" sz="2700" b="1" dirty="0">
                <a:effectLst/>
              </a:rPr>
              <a:t>ackground</a:t>
            </a:r>
            <a:endParaRPr lang="zh-CN" altLang="en-US" sz="2665" b="1" dirty="0">
              <a:effectLst/>
            </a:endParaRPr>
          </a:p>
        </p:txBody>
      </p:sp>
      <p:grpSp>
        <p:nvGrpSpPr>
          <p:cNvPr id="28" name="组合 27"/>
          <p:cNvGrpSpPr/>
          <p:nvPr/>
        </p:nvGrpSpPr>
        <p:grpSpPr>
          <a:xfrm>
            <a:off x="634" y="365760"/>
            <a:ext cx="393415" cy="320040"/>
            <a:chOff x="-229" y="277"/>
            <a:chExt cx="1126" cy="916"/>
          </a:xfrm>
        </p:grpSpPr>
        <p:sp>
          <p:nvSpPr>
            <p:cNvPr id="29" name="矩形 28"/>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7" name="文本框 6"/>
          <p:cNvSpPr txBox="1"/>
          <p:nvPr/>
        </p:nvSpPr>
        <p:spPr>
          <a:xfrm>
            <a:off x="768984" y="1031875"/>
            <a:ext cx="10090785" cy="2805320"/>
          </a:xfrm>
          <a:prstGeom prst="rect">
            <a:avLst/>
          </a:prstGeom>
          <a:noFill/>
        </p:spPr>
        <p:txBody>
          <a:bodyPr wrap="square" rtlCol="0" anchor="t">
            <a:spAutoFit/>
          </a:bodyPr>
          <a:lstStyle/>
          <a:p>
            <a:pPr marL="285750" indent="-285750" algn="just" fontAlgn="auto">
              <a:lnSpc>
                <a:spcPct val="150000"/>
              </a:lnSpc>
              <a:buFont typeface="Wingdings" panose="05000000000000000000" charset="0"/>
              <a:buChar char="n"/>
            </a:pPr>
            <a:r>
              <a:rPr lang="en-US" altLang="zh-CN" sz="2000" dirty="0">
                <a:latin typeface="Times New Roman" panose="02020603050405020304" pitchFamily="18" charset="0"/>
                <a:cs typeface="Times New Roman" panose="02020603050405020304" pitchFamily="18" charset="0"/>
                <a:sym typeface="+mn-ea"/>
              </a:rPr>
              <a:t>According to the 2023 United Nations World Water Development Report, about 1/4 of the global population is facing a crisis of "extreme water scarcity".</a:t>
            </a:r>
          </a:p>
          <a:p>
            <a:pPr marL="285750" indent="-285750" algn="just" fontAlgn="auto">
              <a:lnSpc>
                <a:spcPct val="150000"/>
              </a:lnSpc>
              <a:buFont typeface="Wingdings" panose="05000000000000000000" charset="0"/>
              <a:buChar char="n"/>
            </a:pPr>
            <a:r>
              <a:rPr lang="en-US" altLang="zh-CN" sz="2000" dirty="0">
                <a:latin typeface="Times New Roman" panose="02020603050405020304" pitchFamily="18" charset="0"/>
                <a:cs typeface="Times New Roman" panose="02020603050405020304" pitchFamily="18" charset="0"/>
                <a:sym typeface="+mn-ea"/>
              </a:rPr>
              <a:t>According to a United Nations survey of water resources in 189 countries and regions worldwide, over 1 billion people currently live in water scarce areas, with up to 3.5 billion people facing water scarcity by 2025. Seventeen countries and regions consume more than 80% of their total available water resources annually.</a:t>
            </a:r>
          </a:p>
        </p:txBody>
      </p:sp>
      <p:pic>
        <p:nvPicPr>
          <p:cNvPr id="8" name="图片 7" descr="Screenshot_20230421_201256"/>
          <p:cNvPicPr>
            <a:picLocks noChangeAspect="1"/>
          </p:cNvPicPr>
          <p:nvPr/>
        </p:nvPicPr>
        <p:blipFill>
          <a:blip r:embed="rId4"/>
          <a:srcRect t="34722" b="34444"/>
          <a:stretch>
            <a:fillRect/>
          </a:stretch>
        </p:blipFill>
        <p:spPr>
          <a:xfrm>
            <a:off x="1179830" y="4150270"/>
            <a:ext cx="3086100" cy="211455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3</a:t>
            </a:fld>
            <a:endParaRPr lang="zh-CN" altLang="en-US"/>
          </a:p>
        </p:txBody>
      </p:sp>
      <p:pic>
        <p:nvPicPr>
          <p:cNvPr id="3" name="图片 2" descr="b346f4e5efa94f99ad2a9587ae9230ea"/>
          <p:cNvPicPr>
            <a:picLocks noChangeAspect="1"/>
          </p:cNvPicPr>
          <p:nvPr/>
        </p:nvPicPr>
        <p:blipFill>
          <a:blip r:embed="rId5"/>
          <a:srcRect r="8179"/>
          <a:stretch>
            <a:fillRect/>
          </a:stretch>
        </p:blipFill>
        <p:spPr>
          <a:xfrm>
            <a:off x="4456430" y="4136935"/>
            <a:ext cx="3115310" cy="2115185"/>
          </a:xfrm>
          <a:prstGeom prst="rect">
            <a:avLst/>
          </a:prstGeom>
        </p:spPr>
      </p:pic>
      <p:pic>
        <p:nvPicPr>
          <p:cNvPr id="6" name="图片 5"/>
          <p:cNvPicPr>
            <a:picLocks noChangeAspect="1"/>
          </p:cNvPicPr>
          <p:nvPr/>
        </p:nvPicPr>
        <p:blipFill>
          <a:blip r:embed="rId6"/>
          <a:srcRect r="4133"/>
          <a:stretch>
            <a:fillRect/>
          </a:stretch>
        </p:blipFill>
        <p:spPr>
          <a:xfrm>
            <a:off x="7761605" y="4123600"/>
            <a:ext cx="3098165" cy="21418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165" y="272098"/>
            <a:ext cx="10515600" cy="507365"/>
          </a:xfrm>
        </p:spPr>
        <p:txBody>
          <a:bodyPr anchor="ctr" anchorCtr="0">
            <a:normAutofit/>
          </a:bodyPr>
          <a:lstStyle/>
          <a:p>
            <a:pPr algn="l">
              <a:lnSpc>
                <a:spcPct val="100000"/>
              </a:lnSpc>
            </a:pPr>
            <a:r>
              <a:rPr lang="en-US" altLang="zh-CN" sz="2400" b="1" dirty="0">
                <a:effectLst/>
                <a:sym typeface="Arial" panose="020B0604020202020204" pitchFamily="34" charset="0"/>
              </a:rPr>
              <a:t>B</a:t>
            </a:r>
            <a:r>
              <a:rPr lang="zh-CN" altLang="en-US" sz="2400" b="1" dirty="0">
                <a:effectLst/>
              </a:rPr>
              <a:t>ackground</a:t>
            </a:r>
            <a:endParaRPr lang="zh-CN" altLang="en-US" sz="2665" b="1" dirty="0">
              <a:effectLst/>
            </a:endParaRPr>
          </a:p>
        </p:txBody>
      </p:sp>
      <p:grpSp>
        <p:nvGrpSpPr>
          <p:cNvPr id="28" name="组合 27"/>
          <p:cNvGrpSpPr/>
          <p:nvPr/>
        </p:nvGrpSpPr>
        <p:grpSpPr>
          <a:xfrm>
            <a:off x="634" y="365760"/>
            <a:ext cx="393415" cy="320040"/>
            <a:chOff x="-229" y="277"/>
            <a:chExt cx="1126" cy="916"/>
          </a:xfrm>
        </p:grpSpPr>
        <p:sp>
          <p:nvSpPr>
            <p:cNvPr id="29" name="矩形 28"/>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7" name="文本框 6"/>
          <p:cNvSpPr txBox="1"/>
          <p:nvPr/>
        </p:nvSpPr>
        <p:spPr>
          <a:xfrm>
            <a:off x="768984" y="1031875"/>
            <a:ext cx="10241915" cy="2724336"/>
          </a:xfrm>
          <a:prstGeom prst="rect">
            <a:avLst/>
          </a:prstGeom>
          <a:noFill/>
        </p:spPr>
        <p:txBody>
          <a:bodyPr wrap="square" rtlCol="0" anchor="t">
            <a:spAutoFit/>
          </a:bodyPr>
          <a:lstStyle/>
          <a:p>
            <a:pPr marL="285750" indent="-285750" algn="just">
              <a:lnSpc>
                <a:spcPct val="150000"/>
              </a:lnSpc>
              <a:buFont typeface="Wingdings" panose="05000000000000000000" charset="0"/>
              <a:buChar char="n"/>
            </a:pPr>
            <a:r>
              <a:rPr lang="en-US" altLang="zh-CN" sz="2000" dirty="0">
                <a:latin typeface="Times New Roman" panose="02020603050405020304" pitchFamily="18" charset="0"/>
                <a:cs typeface="Times New Roman" panose="02020603050405020304" pitchFamily="18" charset="0"/>
                <a:sym typeface="+mn-ea"/>
              </a:rPr>
              <a:t>The report shows that 26% of the world's population (2 billion people) do not have clean drinking water, and 46% of the population lacks basic sanitation facilities.</a:t>
            </a:r>
          </a:p>
          <a:p>
            <a:pPr marL="285750" indent="-285750" algn="just">
              <a:lnSpc>
                <a:spcPct val="150000"/>
              </a:lnSpc>
              <a:buFont typeface="Wingdings" panose="05000000000000000000" charset="0"/>
              <a:buChar char="n"/>
            </a:pPr>
            <a:r>
              <a:rPr lang="en-US" altLang="zh-CN" sz="2000" dirty="0">
                <a:latin typeface="Times New Roman" panose="02020603050405020304" pitchFamily="18" charset="0"/>
                <a:cs typeface="Times New Roman" panose="02020603050405020304" pitchFamily="18" charset="0"/>
                <a:sym typeface="+mn-ea"/>
              </a:rPr>
              <a:t>On average, 80% of wastewater in the world is discharged into the ecological environment without any treatment, and in some developing countries, this proportion can even reach as high as 99%.</a:t>
            </a:r>
          </a:p>
          <a:p>
            <a:pPr marL="285750" indent="-285750" fontAlgn="auto">
              <a:lnSpc>
                <a:spcPct val="150000"/>
              </a:lnSpc>
              <a:buFont typeface="Wingdings" panose="05000000000000000000" charset="0"/>
              <a:buChar char="n"/>
            </a:pPr>
            <a:endParaRPr lang="zh-CN" altLang="en-US" sz="1600" dirty="0"/>
          </a:p>
        </p:txBody>
      </p:sp>
      <p:pic>
        <p:nvPicPr>
          <p:cNvPr id="9" name="图片 8" descr="Screenshot_20230421_201300"/>
          <p:cNvPicPr>
            <a:picLocks noChangeAspect="1"/>
          </p:cNvPicPr>
          <p:nvPr/>
        </p:nvPicPr>
        <p:blipFill>
          <a:blip r:embed="rId4"/>
          <a:srcRect t="35000" b="35000"/>
          <a:stretch>
            <a:fillRect/>
          </a:stretch>
        </p:blipFill>
        <p:spPr>
          <a:xfrm>
            <a:off x="4488815" y="3905521"/>
            <a:ext cx="3152775" cy="2101850"/>
          </a:xfrm>
          <a:prstGeom prst="rect">
            <a:avLst/>
          </a:prstGeom>
        </p:spPr>
      </p:pic>
      <p:pic>
        <p:nvPicPr>
          <p:cNvPr id="10" name="图片 9" descr="bd158cc6d24ef13046361986783debfc36a3d5f562d47121b51954d26ddf39ab.0"/>
          <p:cNvPicPr>
            <a:picLocks noChangeAspect="1"/>
          </p:cNvPicPr>
          <p:nvPr/>
        </p:nvPicPr>
        <p:blipFill>
          <a:blip r:embed="rId5"/>
          <a:srcRect l="5100" r="10456"/>
          <a:stretch>
            <a:fillRect/>
          </a:stretch>
        </p:blipFill>
        <p:spPr>
          <a:xfrm>
            <a:off x="7856855" y="3887106"/>
            <a:ext cx="3154045" cy="2101215"/>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4</a:t>
            </a:fld>
            <a:endParaRPr lang="zh-CN" altLang="en-US"/>
          </a:p>
        </p:txBody>
      </p:sp>
      <p:pic>
        <p:nvPicPr>
          <p:cNvPr id="3" name="图片 2" descr="f0db6a8a14dcd2a6b57b36c6ca0dbef8"/>
          <p:cNvPicPr>
            <a:picLocks noChangeAspect="1"/>
          </p:cNvPicPr>
          <p:nvPr/>
        </p:nvPicPr>
        <p:blipFill>
          <a:blip r:embed="rId6"/>
          <a:stretch>
            <a:fillRect/>
          </a:stretch>
        </p:blipFill>
        <p:spPr>
          <a:xfrm>
            <a:off x="946785" y="3915681"/>
            <a:ext cx="3326765" cy="20808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165" y="272098"/>
            <a:ext cx="10515600" cy="507365"/>
          </a:xfrm>
        </p:spPr>
        <p:txBody>
          <a:bodyPr anchor="ctr" anchorCtr="0">
            <a:normAutofit/>
          </a:bodyPr>
          <a:lstStyle/>
          <a:p>
            <a:pPr algn="l">
              <a:lnSpc>
                <a:spcPct val="100000"/>
              </a:lnSpc>
            </a:pPr>
            <a:r>
              <a:rPr lang="en-US" altLang="zh-CN" sz="2400" b="1" dirty="0">
                <a:effectLst/>
                <a:sym typeface="Arial" panose="020B0604020202020204" pitchFamily="34" charset="0"/>
              </a:rPr>
              <a:t>B</a:t>
            </a:r>
            <a:r>
              <a:rPr lang="zh-CN" altLang="en-US" sz="2400" b="1" dirty="0">
                <a:effectLst/>
              </a:rPr>
              <a:t>ackground</a:t>
            </a:r>
            <a:endParaRPr lang="zh-CN" altLang="en-US" sz="2665" b="1" dirty="0">
              <a:effectLst/>
            </a:endParaRPr>
          </a:p>
        </p:txBody>
      </p:sp>
      <p:grpSp>
        <p:nvGrpSpPr>
          <p:cNvPr id="28" name="组合 27"/>
          <p:cNvGrpSpPr/>
          <p:nvPr/>
        </p:nvGrpSpPr>
        <p:grpSpPr>
          <a:xfrm>
            <a:off x="634" y="365760"/>
            <a:ext cx="393415" cy="320040"/>
            <a:chOff x="-229" y="277"/>
            <a:chExt cx="1126" cy="916"/>
          </a:xfrm>
        </p:grpSpPr>
        <p:sp>
          <p:nvSpPr>
            <p:cNvPr id="29" name="矩形 28"/>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5</a:t>
            </a:fld>
            <a:endParaRPr lang="zh-CN" altLang="en-US"/>
          </a:p>
        </p:txBody>
      </p:sp>
      <p:pic>
        <p:nvPicPr>
          <p:cNvPr id="8" name="图片 7"/>
          <p:cNvPicPr>
            <a:picLocks noChangeAspect="1"/>
          </p:cNvPicPr>
          <p:nvPr/>
        </p:nvPicPr>
        <p:blipFill>
          <a:blip r:embed="rId4"/>
          <a:stretch>
            <a:fillRect/>
          </a:stretch>
        </p:blipFill>
        <p:spPr>
          <a:xfrm>
            <a:off x="2007870" y="1394460"/>
            <a:ext cx="1720850" cy="1138555"/>
          </a:xfrm>
          <a:prstGeom prst="rect">
            <a:avLst/>
          </a:prstGeom>
        </p:spPr>
      </p:pic>
      <p:pic>
        <p:nvPicPr>
          <p:cNvPr id="11" name="图片 10" descr="530a191471ffe887a0ec37c50fb4fb372a1596aea5231c2958d9c22bc2edf10b.0"/>
          <p:cNvPicPr>
            <a:picLocks noChangeAspect="1"/>
          </p:cNvPicPr>
          <p:nvPr/>
        </p:nvPicPr>
        <p:blipFill>
          <a:blip r:embed="rId5"/>
          <a:srcRect r="9934"/>
          <a:stretch>
            <a:fillRect/>
          </a:stretch>
        </p:blipFill>
        <p:spPr>
          <a:xfrm>
            <a:off x="7711440" y="1394460"/>
            <a:ext cx="1698625" cy="1139190"/>
          </a:xfrm>
          <a:prstGeom prst="rect">
            <a:avLst/>
          </a:prstGeom>
        </p:spPr>
      </p:pic>
      <p:pic>
        <p:nvPicPr>
          <p:cNvPr id="15" name="图片 14"/>
          <p:cNvPicPr>
            <a:picLocks noChangeAspect="1"/>
          </p:cNvPicPr>
          <p:nvPr/>
        </p:nvPicPr>
        <p:blipFill>
          <a:blip r:embed="rId6"/>
          <a:srcRect r="17241"/>
          <a:stretch>
            <a:fillRect/>
          </a:stretch>
        </p:blipFill>
        <p:spPr>
          <a:xfrm>
            <a:off x="2455545" y="781050"/>
            <a:ext cx="1737360" cy="1137920"/>
          </a:xfrm>
          <a:prstGeom prst="rect">
            <a:avLst/>
          </a:prstGeom>
        </p:spPr>
      </p:pic>
      <p:pic>
        <p:nvPicPr>
          <p:cNvPr id="1026"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97" b="9599"/>
          <a:stretch>
            <a:fillRect/>
          </a:stretch>
        </p:blipFill>
        <p:spPr bwMode="auto">
          <a:xfrm>
            <a:off x="2007870" y="3731895"/>
            <a:ext cx="1699895" cy="1156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19无锡太湖鼋头渚渔家风情节盛大启幕"/>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55545" y="3117850"/>
            <a:ext cx="1699895" cy="1156335"/>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9"/>
          <a:srcRect r="20173"/>
          <a:stretch>
            <a:fillRect/>
          </a:stretch>
        </p:blipFill>
        <p:spPr>
          <a:xfrm>
            <a:off x="8147050" y="781050"/>
            <a:ext cx="1696085" cy="1138555"/>
          </a:xfrm>
          <a:prstGeom prst="rect">
            <a:avLst/>
          </a:prstGeom>
        </p:spPr>
      </p:pic>
      <p:sp>
        <p:nvSpPr>
          <p:cNvPr id="17" name="文本框 16"/>
          <p:cNvSpPr txBox="1"/>
          <p:nvPr/>
        </p:nvSpPr>
        <p:spPr>
          <a:xfrm>
            <a:off x="724017" y="2594602"/>
            <a:ext cx="5371983" cy="498663"/>
          </a:xfrm>
          <a:prstGeom prst="rect">
            <a:avLst/>
          </a:prstGeom>
          <a:noFill/>
        </p:spPr>
        <p:txBody>
          <a:bodyPr wrap="none" rtlCol="0" anchor="t">
            <a:spAutoFit/>
          </a:bodyPr>
          <a:lstStyle/>
          <a:p>
            <a:pPr marL="285750" indent="-285750" fontAlgn="auto">
              <a:lnSpc>
                <a:spcPct val="150000"/>
              </a:lnSpc>
              <a:buFont typeface="Wingdings" panose="05000000000000000000" charset="0"/>
              <a:buChar char="n"/>
            </a:pPr>
            <a:r>
              <a:rPr lang="en-US" altLang="zh-CN" sz="2000" dirty="0">
                <a:latin typeface="Times New Roman" panose="02020603050405020304" pitchFamily="18" charset="0"/>
                <a:cs typeface="Times New Roman" panose="02020603050405020304" pitchFamily="18" charset="0"/>
              </a:rPr>
              <a:t>Global water resources are unevenly distributed</a:t>
            </a:r>
            <a:endParaRPr lang="zh-CN" altLang="en-US" sz="200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1506425" y="4978255"/>
            <a:ext cx="3565400" cy="498663"/>
          </a:xfrm>
          <a:prstGeom prst="rect">
            <a:avLst/>
          </a:prstGeom>
          <a:noFill/>
        </p:spPr>
        <p:txBody>
          <a:bodyPr wrap="none" rtlCol="0" anchor="t">
            <a:spAutoFit/>
          </a:bodyPr>
          <a:lstStyle/>
          <a:p>
            <a:pPr marL="285750" indent="-285750" fontAlgn="auto">
              <a:lnSpc>
                <a:spcPct val="150000"/>
              </a:lnSpc>
              <a:buFont typeface="Wingdings" panose="05000000000000000000" charset="0"/>
              <a:buChar char="n"/>
            </a:pPr>
            <a:r>
              <a:rPr lang="en-US" altLang="zh-CN" sz="2000" dirty="0">
                <a:latin typeface="Times New Roman" panose="02020603050405020304" pitchFamily="18" charset="0"/>
                <a:cs typeface="Times New Roman" panose="02020603050405020304" pitchFamily="18" charset="0"/>
              </a:rPr>
              <a:t>Global water quality pollution</a:t>
            </a:r>
          </a:p>
        </p:txBody>
      </p:sp>
      <p:sp>
        <p:nvSpPr>
          <p:cNvPr id="19" name="文本框 18"/>
          <p:cNvSpPr txBox="1"/>
          <p:nvPr/>
        </p:nvSpPr>
        <p:spPr>
          <a:xfrm>
            <a:off x="6803964" y="2594602"/>
            <a:ext cx="4142801" cy="498663"/>
          </a:xfrm>
          <a:prstGeom prst="rect">
            <a:avLst/>
          </a:prstGeom>
          <a:noFill/>
        </p:spPr>
        <p:txBody>
          <a:bodyPr wrap="none" rtlCol="0" anchor="t">
            <a:spAutoFit/>
          </a:bodyPr>
          <a:lstStyle/>
          <a:p>
            <a:pPr marL="285750" indent="-285750" fontAlgn="auto">
              <a:lnSpc>
                <a:spcPct val="150000"/>
              </a:lnSpc>
              <a:buFont typeface="Wingdings" panose="05000000000000000000" charset="0"/>
              <a:buChar char="n"/>
            </a:pPr>
            <a:r>
              <a:rPr lang="en-US" altLang="zh-CN" sz="2000" dirty="0">
                <a:latin typeface="Times New Roman" panose="02020603050405020304" pitchFamily="18" charset="0"/>
                <a:cs typeface="Times New Roman" panose="02020603050405020304" pitchFamily="18" charset="0"/>
              </a:rPr>
              <a:t>Water causes environmental change</a:t>
            </a:r>
            <a:endParaRPr lang="zh-CN" altLang="en-US" sz="2000" dirty="0">
              <a:latin typeface="Times New Roman" panose="02020603050405020304" pitchFamily="18" charset="0"/>
              <a:cs typeface="Times New Roman" panose="02020603050405020304" pitchFamily="18" charset="0"/>
            </a:endParaRPr>
          </a:p>
        </p:txBody>
      </p:sp>
      <p:pic>
        <p:nvPicPr>
          <p:cNvPr id="20" name="图片 19" descr="580df901e42eb80dc013fb3cf1733c5bed44ad89b2e0de652c5058c1af097826.0"/>
          <p:cNvPicPr>
            <a:picLocks noChangeAspect="1"/>
          </p:cNvPicPr>
          <p:nvPr/>
        </p:nvPicPr>
        <p:blipFill>
          <a:blip r:embed="rId10"/>
          <a:srcRect r="4786"/>
          <a:stretch>
            <a:fillRect/>
          </a:stretch>
        </p:blipFill>
        <p:spPr>
          <a:xfrm>
            <a:off x="7704455" y="3679190"/>
            <a:ext cx="1705610" cy="1195070"/>
          </a:xfrm>
          <a:prstGeom prst="rect">
            <a:avLst/>
          </a:prstGeom>
        </p:spPr>
      </p:pic>
      <p:pic>
        <p:nvPicPr>
          <p:cNvPr id="21" name="图片 20"/>
          <p:cNvPicPr>
            <a:picLocks noChangeAspect="1"/>
          </p:cNvPicPr>
          <p:nvPr/>
        </p:nvPicPr>
        <p:blipFill>
          <a:blip r:embed="rId11"/>
          <a:stretch>
            <a:fillRect/>
          </a:stretch>
        </p:blipFill>
        <p:spPr>
          <a:xfrm>
            <a:off x="8144510" y="3136265"/>
            <a:ext cx="1698625" cy="1193165"/>
          </a:xfrm>
          <a:prstGeom prst="rect">
            <a:avLst/>
          </a:prstGeom>
        </p:spPr>
      </p:pic>
      <p:sp>
        <p:nvSpPr>
          <p:cNvPr id="22" name="文本框 21"/>
          <p:cNvSpPr txBox="1"/>
          <p:nvPr/>
        </p:nvSpPr>
        <p:spPr>
          <a:xfrm>
            <a:off x="6985900" y="4978254"/>
            <a:ext cx="4015843" cy="498663"/>
          </a:xfrm>
          <a:prstGeom prst="rect">
            <a:avLst/>
          </a:prstGeom>
          <a:noFill/>
        </p:spPr>
        <p:txBody>
          <a:bodyPr wrap="none" rtlCol="0" anchor="t">
            <a:spAutoFit/>
          </a:bodyPr>
          <a:lstStyle/>
          <a:p>
            <a:pPr marL="285750" indent="-285750">
              <a:lnSpc>
                <a:spcPct val="150000"/>
              </a:lnSpc>
              <a:buFont typeface="Wingdings" panose="05000000000000000000" charset="0"/>
              <a:buChar char="n"/>
            </a:pPr>
            <a:r>
              <a:rPr lang="en-US" altLang="zh-CN" sz="2000" dirty="0">
                <a:latin typeface="Times New Roman" panose="02020603050405020304" pitchFamily="18" charset="0"/>
                <a:cs typeface="Times New Roman" panose="02020603050405020304" pitchFamily="18" charset="0"/>
              </a:rPr>
              <a:t>Water-induced secondary disasters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38120" y="4402455"/>
            <a:ext cx="9453880" cy="76200"/>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3F384D10-C5AF-444E-8623-5D54955B358C}"/>
              </a:ext>
            </a:extLst>
          </p:cNvPr>
          <p:cNvGrpSpPr/>
          <p:nvPr/>
        </p:nvGrpSpPr>
        <p:grpSpPr>
          <a:xfrm>
            <a:off x="6566349" y="3015886"/>
            <a:ext cx="1972225" cy="1812860"/>
            <a:chOff x="6566349" y="3015886"/>
            <a:chExt cx="1972225" cy="1812860"/>
          </a:xfrm>
        </p:grpSpPr>
        <p:sp>
          <p:nvSpPr>
            <p:cNvPr id="18" name="矩形 17">
              <a:extLst>
                <a:ext uri="{FF2B5EF4-FFF2-40B4-BE49-F238E27FC236}">
                  <a16:creationId xmlns:a16="http://schemas.microsoft.com/office/drawing/2014/main" id="{2FD485C2-7436-4937-8F43-DECE0830FD9A}"/>
                </a:ext>
              </a:extLst>
            </p:cNvPr>
            <p:cNvSpPr/>
            <p:nvPr/>
          </p:nvSpPr>
          <p:spPr>
            <a:xfrm>
              <a:off x="6566349" y="3015886"/>
              <a:ext cx="1972225" cy="1812860"/>
            </a:xfrm>
            <a:prstGeom prst="rect">
              <a:avLst/>
            </a:prstGeom>
            <a:solidFill>
              <a:schemeClr val="bg1"/>
            </a:solidFill>
            <a:ln>
              <a:noFill/>
            </a:ln>
            <a:effectLst>
              <a:outerShdw blurRad="1143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44B96E9-7DAD-470F-97C9-0EBE66D6D10E}"/>
                </a:ext>
              </a:extLst>
            </p:cNvPr>
            <p:cNvSpPr/>
            <p:nvPr/>
          </p:nvSpPr>
          <p:spPr>
            <a:xfrm>
              <a:off x="6789454" y="4405153"/>
              <a:ext cx="1526015" cy="684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标题 13"/>
          <p:cNvSpPr>
            <a:spLocks noGrp="1"/>
          </p:cNvSpPr>
          <p:nvPr>
            <p:ph type="title"/>
          </p:nvPr>
        </p:nvSpPr>
        <p:spPr>
          <a:xfrm>
            <a:off x="3174365" y="1576070"/>
            <a:ext cx="2313940" cy="581660"/>
          </a:xfrm>
        </p:spPr>
        <p:txBody>
          <a:bodyPr>
            <a:normAutofit fontScale="90000"/>
          </a:bodyPr>
          <a:lstStyle/>
          <a:p>
            <a:pPr algn="ctr"/>
            <a:r>
              <a:rPr lang="en-US" altLang="zh-CN" sz="3600" b="1" dirty="0">
                <a:solidFill>
                  <a:schemeClr val="bg1">
                    <a:lumMod val="50000"/>
                  </a:schemeClr>
                </a:solidFill>
                <a:effectLst/>
              </a:rPr>
              <a:t>directory</a:t>
            </a:r>
            <a:endParaRPr lang="zh-CN" altLang="en-US" sz="3600" b="1" dirty="0">
              <a:solidFill>
                <a:schemeClr val="bg1">
                  <a:lumMod val="50000"/>
                </a:schemeClr>
              </a:solidFill>
              <a:effectLst/>
            </a:endParaRPr>
          </a:p>
        </p:txBody>
      </p:sp>
      <p:sp>
        <p:nvSpPr>
          <p:cNvPr id="5" name="矩形 4"/>
          <p:cNvSpPr/>
          <p:nvPr/>
        </p:nvSpPr>
        <p:spPr>
          <a:xfrm>
            <a:off x="-10160" y="1576070"/>
            <a:ext cx="2668270" cy="581660"/>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115820" y="1576070"/>
            <a:ext cx="1049020" cy="581660"/>
          </a:xfrm>
          <a:prstGeom prst="parallelogram">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5382709" y="1576070"/>
            <a:ext cx="1049020" cy="581660"/>
          </a:xfrm>
          <a:prstGeom prst="parallelogram">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160" y="1392555"/>
            <a:ext cx="3175000" cy="100965"/>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DCIM(1)"/>
          <p:cNvPicPr>
            <a:picLocks noChangeAspect="1"/>
          </p:cNvPicPr>
          <p:nvPr/>
        </p:nvPicPr>
        <p:blipFill>
          <a:blip r:embed="rId3"/>
          <a:stretch>
            <a:fillRect/>
          </a:stretch>
        </p:blipFill>
        <p:spPr>
          <a:xfrm>
            <a:off x="353060" y="344170"/>
            <a:ext cx="1592580" cy="659130"/>
          </a:xfrm>
          <a:prstGeom prst="rect">
            <a:avLst/>
          </a:prstGeom>
        </p:spPr>
      </p:pic>
      <p:sp>
        <p:nvSpPr>
          <p:cNvPr id="4" name="矩形 3"/>
          <p:cNvSpPr/>
          <p:nvPr/>
        </p:nvSpPr>
        <p:spPr>
          <a:xfrm>
            <a:off x="4576904" y="3282062"/>
            <a:ext cx="1972225" cy="12922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4800" dirty="0">
                <a:solidFill>
                  <a:schemeClr val="bg2">
                    <a:lumMod val="75000"/>
                  </a:schemeClr>
                </a:solidFill>
                <a:latin typeface="Impact" panose="020B0806030902050204" pitchFamily="34" charset="0"/>
                <a:ea typeface="微软雅黑" panose="020B0503020204020204" charset="-122"/>
                <a:sym typeface="Arial" panose="020B0604020202020204" pitchFamily="34" charset="0"/>
              </a:rPr>
              <a:t>01</a:t>
            </a:r>
          </a:p>
          <a:p>
            <a:pPr algn="ctr"/>
            <a:r>
              <a:rPr lang="en-US" altLang="zh-CN"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B</a:t>
            </a:r>
            <a:r>
              <a:rPr lang="zh-CN" altLang="en-US"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ackground</a:t>
            </a:r>
            <a:endParaRPr lang="zh-CN" altLang="en-US"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16" name="矩形 15"/>
          <p:cNvSpPr/>
          <p:nvPr/>
        </p:nvSpPr>
        <p:spPr>
          <a:xfrm>
            <a:off x="6591758" y="3282062"/>
            <a:ext cx="1972225" cy="12922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4800" dirty="0">
                <a:solidFill>
                  <a:srgbClr val="C00000"/>
                </a:solidFill>
                <a:latin typeface="Impact" panose="020B0806030902050204" pitchFamily="34" charset="0"/>
                <a:ea typeface="微软雅黑" panose="020B0503020204020204" charset="-122"/>
                <a:sym typeface="Arial" panose="020B0604020202020204" pitchFamily="34" charset="0"/>
              </a:rPr>
              <a:t>02</a:t>
            </a:r>
          </a:p>
          <a:p>
            <a:pPr algn="ctr"/>
            <a:r>
              <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Initial work</a:t>
            </a:r>
            <a:endPar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17" name="矩形 16"/>
          <p:cNvSpPr/>
          <p:nvPr/>
        </p:nvSpPr>
        <p:spPr>
          <a:xfrm>
            <a:off x="8829498" y="3282062"/>
            <a:ext cx="2607310" cy="129221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4800" dirty="0">
                <a:solidFill>
                  <a:schemeClr val="bg1">
                    <a:lumMod val="75000"/>
                  </a:schemeClr>
                </a:solidFill>
                <a:latin typeface="Impact" panose="020B0806030902050204" pitchFamily="34" charset="0"/>
                <a:ea typeface="微软雅黑" panose="020B0503020204020204" charset="-122"/>
                <a:sym typeface="Arial" panose="020B0604020202020204" pitchFamily="34" charset="0"/>
              </a:rPr>
              <a:t>03</a:t>
            </a:r>
            <a:endParaRPr lang="en-US" altLang="zh-CN" sz="4800" dirty="0">
              <a:solidFill>
                <a:srgbClr val="B6002A"/>
              </a:solidFill>
              <a:latin typeface="Impact" panose="020B0806030902050204" pitchFamily="34" charset="0"/>
              <a:ea typeface="微软雅黑" panose="020B0503020204020204" charset="-122"/>
              <a:sym typeface="Arial" panose="020B0604020202020204" pitchFamily="34" charset="0"/>
            </a:endParaRPr>
          </a:p>
          <a:p>
            <a:pPr algn="ctr"/>
            <a:r>
              <a:rPr lang="en-US" altLang="zh-CN"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Creative introduction</a:t>
            </a:r>
            <a:endParaRPr lang="zh-CN" altLang="en-US" sz="20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036218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165" y="272098"/>
            <a:ext cx="10515600" cy="507365"/>
          </a:xfrm>
        </p:spPr>
        <p:txBody>
          <a:bodyPr anchor="ctr" anchorCtr="0">
            <a:normAutofit/>
          </a:bodyPr>
          <a:lstStyle/>
          <a:p>
            <a:pPr algn="l">
              <a:lnSpc>
                <a:spcPct val="100000"/>
              </a:lnSpc>
            </a:pPr>
            <a:r>
              <a:rPr lang="en-US" altLang="zh-CN" sz="2665" b="1" dirty="0">
                <a:effectLst/>
              </a:rPr>
              <a:t>Ini</a:t>
            </a:r>
            <a:r>
              <a:rPr lang="en-US" altLang="zh-CN" sz="2665" dirty="0">
                <a:effectLst/>
              </a:rPr>
              <a:t>tial work</a:t>
            </a:r>
            <a:endParaRPr lang="zh-CN" altLang="en-US" sz="2665" b="1" dirty="0">
              <a:effectLst/>
            </a:endParaRPr>
          </a:p>
        </p:txBody>
      </p:sp>
      <p:grpSp>
        <p:nvGrpSpPr>
          <p:cNvPr id="28" name="组合 27"/>
          <p:cNvGrpSpPr/>
          <p:nvPr/>
        </p:nvGrpSpPr>
        <p:grpSpPr>
          <a:xfrm>
            <a:off x="634" y="365760"/>
            <a:ext cx="393415" cy="320040"/>
            <a:chOff x="-229" y="277"/>
            <a:chExt cx="1126" cy="916"/>
          </a:xfrm>
        </p:grpSpPr>
        <p:sp>
          <p:nvSpPr>
            <p:cNvPr id="29" name="矩形 28"/>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25" name="文本框 24">
            <a:extLst>
              <a:ext uri="{FF2B5EF4-FFF2-40B4-BE49-F238E27FC236}">
                <a16:creationId xmlns:a16="http://schemas.microsoft.com/office/drawing/2014/main" id="{A7009BC4-FCEA-4E04-AF9F-C0478A29D793}"/>
              </a:ext>
            </a:extLst>
          </p:cNvPr>
          <p:cNvSpPr txBox="1"/>
          <p:nvPr/>
        </p:nvSpPr>
        <p:spPr>
          <a:xfrm>
            <a:off x="1587909" y="1982450"/>
            <a:ext cx="9000000" cy="2880000"/>
          </a:xfrm>
          <a:prstGeom prst="rect">
            <a:avLst/>
          </a:prstGeom>
          <a:noFill/>
        </p:spPr>
        <p:txBody>
          <a:bodyPr wrap="square" rtlCol="0">
            <a:spAutoFit/>
          </a:bodyPr>
          <a:lstStyle/>
          <a:p>
            <a:pPr marL="342900" indent="-342900" algn="just">
              <a:lnSpc>
                <a:spcPct val="200000"/>
              </a:lnSpc>
              <a:buAutoNum type="arabicPeriod"/>
            </a:pPr>
            <a:r>
              <a:rPr lang="en-US" altLang="zh-CN" sz="2800" b="1" dirty="0">
                <a:latin typeface="Times New Roman" panose="02020603050405020304" pitchFamily="18" charset="0"/>
                <a:cs typeface="Times New Roman" panose="02020603050405020304" pitchFamily="18" charset="0"/>
              </a:rPr>
              <a:t> Analysis of water quality treatment experience</a:t>
            </a:r>
          </a:p>
          <a:p>
            <a:pPr algn="just">
              <a:lnSpc>
                <a:spcPct val="150000"/>
              </a:lnSpc>
            </a:pPr>
            <a:r>
              <a:rPr lang="en-US" altLang="zh-CN" sz="2400" dirty="0">
                <a:latin typeface="Times New Roman" panose="02020603050405020304" pitchFamily="18" charset="0"/>
                <a:cs typeface="Times New Roman" panose="02020603050405020304" pitchFamily="18" charset="0"/>
              </a:rPr>
              <a:t>	Collect water quality treatment cases from around the world, analyze the causes and solutions of water quality problems, and establish a reference database.</a:t>
            </a:r>
          </a:p>
          <a:p>
            <a:endParaRPr lang="zh-CN" altLang="en-US" dirty="0"/>
          </a:p>
        </p:txBody>
      </p:sp>
    </p:spTree>
    <p:extLst>
      <p:ext uri="{BB962C8B-B14F-4D97-AF65-F5344CB8AC3E}">
        <p14:creationId xmlns:p14="http://schemas.microsoft.com/office/powerpoint/2010/main" val="314486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165" y="272098"/>
            <a:ext cx="10515600" cy="507365"/>
          </a:xfrm>
        </p:spPr>
        <p:txBody>
          <a:bodyPr anchor="ctr" anchorCtr="0">
            <a:normAutofit/>
          </a:bodyPr>
          <a:lstStyle/>
          <a:p>
            <a:pPr algn="l">
              <a:lnSpc>
                <a:spcPct val="100000"/>
              </a:lnSpc>
            </a:pPr>
            <a:r>
              <a:rPr lang="en-US" altLang="zh-CN" sz="2665" b="1" dirty="0">
                <a:effectLst/>
              </a:rPr>
              <a:t>Ini</a:t>
            </a:r>
            <a:r>
              <a:rPr lang="en-US" altLang="zh-CN" sz="2665" dirty="0">
                <a:effectLst/>
              </a:rPr>
              <a:t>tial work</a:t>
            </a:r>
            <a:endParaRPr lang="zh-CN" altLang="en-US" sz="2665" b="1" dirty="0">
              <a:effectLst/>
            </a:endParaRPr>
          </a:p>
        </p:txBody>
      </p:sp>
      <p:grpSp>
        <p:nvGrpSpPr>
          <p:cNvPr id="28" name="组合 27"/>
          <p:cNvGrpSpPr/>
          <p:nvPr/>
        </p:nvGrpSpPr>
        <p:grpSpPr>
          <a:xfrm>
            <a:off x="634" y="365760"/>
            <a:ext cx="393415" cy="320040"/>
            <a:chOff x="-229" y="277"/>
            <a:chExt cx="1126" cy="916"/>
          </a:xfrm>
        </p:grpSpPr>
        <p:sp>
          <p:nvSpPr>
            <p:cNvPr id="29" name="矩形 28"/>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8</a:t>
            </a:fld>
            <a:endParaRPr lang="zh-CN" altLang="en-US"/>
          </a:p>
        </p:txBody>
      </p:sp>
      <p:sp>
        <p:nvSpPr>
          <p:cNvPr id="10" name="文本框 9">
            <a:extLst>
              <a:ext uri="{FF2B5EF4-FFF2-40B4-BE49-F238E27FC236}">
                <a16:creationId xmlns:a16="http://schemas.microsoft.com/office/drawing/2014/main" id="{6AC8F3B4-6A14-4E2B-85A0-77D90C4333FF}"/>
              </a:ext>
            </a:extLst>
          </p:cNvPr>
          <p:cNvSpPr txBox="1"/>
          <p:nvPr/>
        </p:nvSpPr>
        <p:spPr>
          <a:xfrm>
            <a:off x="1555954" y="2155190"/>
            <a:ext cx="9080091" cy="2547620"/>
          </a:xfrm>
          <a:prstGeom prst="rect">
            <a:avLst/>
          </a:prstGeom>
          <a:noFill/>
        </p:spPr>
        <p:txBody>
          <a:bodyPr wrap="square" rtlCol="0">
            <a:spAutoFit/>
          </a:bodyPr>
          <a:lstStyle/>
          <a:p>
            <a:pPr algn="just">
              <a:lnSpc>
                <a:spcPct val="200000"/>
              </a:lnSpc>
            </a:pPr>
            <a:r>
              <a:rPr lang="en-US" altLang="zh-CN" sz="2800" b="1" dirty="0">
                <a:latin typeface="Times New Roman" panose="02020603050405020304" pitchFamily="18" charset="0"/>
                <a:cs typeface="Times New Roman" panose="02020603050405020304" pitchFamily="18" charset="0"/>
              </a:rPr>
              <a:t>2. Indicators on water quality issues</a:t>
            </a:r>
            <a:endParaRPr lang="en-US" altLang="zh-CN" sz="2400" dirty="0">
              <a:latin typeface="Times New Roman" panose="02020603050405020304" pitchFamily="18" charset="0"/>
              <a:cs typeface="Times New Roman" panose="02020603050405020304" pitchFamily="18" charset="0"/>
            </a:endParaRPr>
          </a:p>
          <a:p>
            <a:pPr algn="just">
              <a:lnSpc>
                <a:spcPct val="150000"/>
              </a:lnSpc>
            </a:pPr>
            <a:r>
              <a:rPr lang="en-US" altLang="zh-CN" sz="2400" dirty="0">
                <a:latin typeface="Times New Roman" panose="02020603050405020304" pitchFamily="18" charset="0"/>
                <a:cs typeface="Times New Roman" panose="02020603050405020304" pitchFamily="18" charset="0"/>
              </a:rPr>
              <a:t>	Analyze a number of water quality indicators and select the 8 indicators that are most suitable for displaying and analyzing water quality problems.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4978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165" y="272098"/>
            <a:ext cx="10515600" cy="507365"/>
          </a:xfrm>
        </p:spPr>
        <p:txBody>
          <a:bodyPr anchor="ctr" anchorCtr="0">
            <a:normAutofit/>
          </a:bodyPr>
          <a:lstStyle/>
          <a:p>
            <a:pPr algn="l">
              <a:lnSpc>
                <a:spcPct val="100000"/>
              </a:lnSpc>
            </a:pPr>
            <a:r>
              <a:rPr lang="en-US" altLang="zh-CN" sz="2665" b="1" dirty="0">
                <a:effectLst/>
              </a:rPr>
              <a:t>Ini</a:t>
            </a:r>
            <a:r>
              <a:rPr lang="en-US" altLang="zh-CN" sz="2665" dirty="0">
                <a:effectLst/>
              </a:rPr>
              <a:t>tial work</a:t>
            </a:r>
            <a:endParaRPr lang="zh-CN" altLang="en-US" sz="2665" b="1" dirty="0">
              <a:effectLst/>
            </a:endParaRPr>
          </a:p>
        </p:txBody>
      </p:sp>
      <p:grpSp>
        <p:nvGrpSpPr>
          <p:cNvPr id="28" name="组合 27"/>
          <p:cNvGrpSpPr/>
          <p:nvPr/>
        </p:nvGrpSpPr>
        <p:grpSpPr>
          <a:xfrm>
            <a:off x="634" y="365760"/>
            <a:ext cx="393415" cy="320040"/>
            <a:chOff x="-229" y="277"/>
            <a:chExt cx="1126" cy="916"/>
          </a:xfrm>
        </p:grpSpPr>
        <p:sp>
          <p:nvSpPr>
            <p:cNvPr id="29" name="矩形 28"/>
            <p:cNvSpPr/>
            <p:nvPr/>
          </p:nvSpPr>
          <p:spPr>
            <a:xfrm>
              <a:off x="-229" y="277"/>
              <a:ext cx="382" cy="916"/>
            </a:xfrm>
            <a:prstGeom prst="rect">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10" y="505"/>
              <a:ext cx="257" cy="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216" y="452"/>
              <a:ext cx="795" cy="567"/>
            </a:xfrm>
            <a:prstGeom prst="triangle">
              <a:avLst/>
            </a:prstGeom>
            <a:solidFill>
              <a:srgbClr val="B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DCIM(1)"/>
          <p:cNvPicPr>
            <a:picLocks noChangeAspect="1"/>
          </p:cNvPicPr>
          <p:nvPr/>
        </p:nvPicPr>
        <p:blipFill>
          <a:blip r:embed="rId3"/>
          <a:stretch>
            <a:fillRect/>
          </a:stretch>
        </p:blipFill>
        <p:spPr>
          <a:xfrm>
            <a:off x="10859770" y="229553"/>
            <a:ext cx="1159510" cy="48006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9</a:t>
            </a:fld>
            <a:endParaRPr lang="zh-CN" altLang="en-US"/>
          </a:p>
        </p:txBody>
      </p:sp>
      <p:sp>
        <p:nvSpPr>
          <p:cNvPr id="11" name="文本框 10">
            <a:extLst>
              <a:ext uri="{FF2B5EF4-FFF2-40B4-BE49-F238E27FC236}">
                <a16:creationId xmlns:a16="http://schemas.microsoft.com/office/drawing/2014/main" id="{63048547-7490-4CF6-A679-9FBEE9A62D2A}"/>
              </a:ext>
            </a:extLst>
          </p:cNvPr>
          <p:cNvSpPr txBox="1"/>
          <p:nvPr/>
        </p:nvSpPr>
        <p:spPr>
          <a:xfrm>
            <a:off x="1587909" y="1324193"/>
            <a:ext cx="9016182" cy="3657733"/>
          </a:xfrm>
          <a:prstGeom prst="rect">
            <a:avLst/>
          </a:prstGeom>
          <a:noFill/>
        </p:spPr>
        <p:txBody>
          <a:bodyPr wrap="square" rtlCol="0">
            <a:spAutoFit/>
          </a:bodyPr>
          <a:lstStyle/>
          <a:p>
            <a:pPr algn="just">
              <a:lnSpc>
                <a:spcPct val="200000"/>
              </a:lnSpc>
            </a:pPr>
            <a:r>
              <a:rPr lang="en-US" altLang="zh-CN" sz="2800" b="1" dirty="0">
                <a:latin typeface="Times New Roman" panose="02020603050405020304" pitchFamily="18" charset="0"/>
                <a:cs typeface="Times New Roman" panose="02020603050405020304" pitchFamily="18" charset="0"/>
              </a:rPr>
              <a:t>3. Build an overall database </a:t>
            </a:r>
            <a:endParaRPr lang="en-US" altLang="zh-CN" sz="2400" dirty="0">
              <a:latin typeface="Times New Roman" panose="02020603050405020304" pitchFamily="18" charset="0"/>
              <a:cs typeface="Times New Roman" panose="02020603050405020304" pitchFamily="18" charset="0"/>
            </a:endParaRPr>
          </a:p>
          <a:p>
            <a:pPr algn="just">
              <a:lnSpc>
                <a:spcPct val="150000"/>
              </a:lnSpc>
            </a:pPr>
            <a:r>
              <a:rPr lang="en-US" altLang="zh-CN" sz="2400" dirty="0">
                <a:latin typeface="Times New Roman" panose="02020603050405020304" pitchFamily="18" charset="0"/>
                <a:cs typeface="Times New Roman" panose="02020603050405020304" pitchFamily="18" charset="0"/>
              </a:rPr>
              <a:t>	Collect water quality data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chemical oxygen demand, dissolved oxygen, dissolved total organic carbon, pH, phosphate, silicate, total nitrogen, and total phosphorus,</a:t>
            </a:r>
            <a:r>
              <a:rPr lang="en-US" altLang="zh-CN" sz="2400" dirty="0">
                <a:latin typeface="Times New Roman" panose="02020603050405020304" pitchFamily="18" charset="0"/>
                <a:cs typeface="Times New Roman" panose="02020603050405020304" pitchFamily="18" charset="0"/>
              </a:rPr>
              <a:t> establish water quality databases</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a:t>
            </a:r>
            <a:r>
              <a:rPr lang="en-US" altLang="zh-CN" sz="2400" dirty="0">
                <a:latin typeface="Times New Roman" panose="02020603050405020304" pitchFamily="18" charset="0"/>
                <a:cs typeface="Times New Roman" panose="02020603050405020304" pitchFamily="18" charset="0"/>
              </a:rPr>
              <a:t>nd collect case data on successful treatment of water quality problems, establish reference databases.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1224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BC8C6">
            <a:alpha val="14902"/>
          </a:srgbClr>
        </a:solidFill>
      </a:spPr>
      <a:bodyPr wrap="square" rtlCol="0" anchor="ctr">
        <a:spAutoFit/>
      </a:bodyPr>
      <a:lstStyle>
        <a:defPPr algn="ctr">
          <a:lnSpc>
            <a:spcPct val="120000"/>
          </a:lnSpc>
          <a:spcBef>
            <a:spcPct val="0"/>
          </a:spcBef>
          <a:defRPr kumimoji="1" lang="zh-CN" altLang="en-US"/>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912</Words>
  <Application>Microsoft Office PowerPoint</Application>
  <PresentationFormat>宽屏</PresentationFormat>
  <Paragraphs>123</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Malgun Gothic</vt:lpstr>
      <vt:lpstr>微软雅黑</vt:lpstr>
      <vt:lpstr>Arial</vt:lpstr>
      <vt:lpstr>Arial Black</vt:lpstr>
      <vt:lpstr>Calibri</vt:lpstr>
      <vt:lpstr>Impact</vt:lpstr>
      <vt:lpstr>Times New Roman</vt:lpstr>
      <vt:lpstr>Wingdings</vt:lpstr>
      <vt:lpstr>Office 主题​​</vt:lpstr>
      <vt:lpstr>PowerPoint 演示文稿</vt:lpstr>
      <vt:lpstr>directory</vt:lpstr>
      <vt:lpstr>Background</vt:lpstr>
      <vt:lpstr>Background</vt:lpstr>
      <vt:lpstr>Background</vt:lpstr>
      <vt:lpstr>directory</vt:lpstr>
      <vt:lpstr>Initial work</vt:lpstr>
      <vt:lpstr>Initial work</vt:lpstr>
      <vt:lpstr>Initial work</vt:lpstr>
      <vt:lpstr>directory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Social value</vt:lpstr>
      <vt:lpstr>Social value</vt:lpstr>
      <vt:lpstr>Follow-up work</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2748556</dc:creator>
  <cp:lastModifiedBy>klf</cp:lastModifiedBy>
  <cp:revision>1007</cp:revision>
  <dcterms:created xsi:type="dcterms:W3CDTF">2022-09-01T08:52:00Z</dcterms:created>
  <dcterms:modified xsi:type="dcterms:W3CDTF">2023-08-07T02:22:52Z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2052-11.8.2.10972</vt:lpwstr>
  </property>
  <property fmtid="{D5CDD505-2E9C-101B-9397-08002B2CF9AE}" pid="3" name="ICV">
    <vt:lpwstr>A6D081148989403FBECF4C307704C6A7</vt:lpwstr>
  </property>
</Properties>
</file>